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7"/>
  </p:notesMasterIdLst>
  <p:sldIdLst>
    <p:sldId id="292" r:id="rId3"/>
    <p:sldId id="262" r:id="rId4"/>
    <p:sldId id="293" r:id="rId5"/>
    <p:sldId id="258" r:id="rId6"/>
    <p:sldId id="291" r:id="rId7"/>
    <p:sldId id="294" r:id="rId8"/>
    <p:sldId id="284" r:id="rId9"/>
    <p:sldId id="271" r:id="rId10"/>
    <p:sldId id="272" r:id="rId11"/>
    <p:sldId id="289" r:id="rId12"/>
    <p:sldId id="274" r:id="rId13"/>
    <p:sldId id="290" r:id="rId14"/>
    <p:sldId id="282" r:id="rId15"/>
    <p:sldId id="283"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h4FKuhsYNBTRF25MOI6HeKG++f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9AB"/>
    <a:srgbClr val="0F3B91"/>
    <a:srgbClr val="FFFFFF"/>
    <a:srgbClr val="306EA5"/>
    <a:srgbClr val="184758"/>
    <a:srgbClr val="2A9FE7"/>
    <a:srgbClr val="BED6EC"/>
    <a:srgbClr val="3BAF6A"/>
    <a:srgbClr val="F60000"/>
    <a:srgbClr val="3682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3A430-C5C6-4C28-AE32-5EE7CD168BC5}" v="7" dt="2021-11-11T21:51:12.346"/>
    <p1510:client id="{A1F8FD7A-A336-4D1D-89D7-D2FA8C66C82A}" v="335" dt="2021-11-12T20:04:35.293"/>
  </p1510:revLst>
</p1510:revInfo>
</file>

<file path=ppt/tableStyles.xml><?xml version="1.0" encoding="utf-8"?>
<a:tblStyleLst xmlns:a="http://schemas.openxmlformats.org/drawingml/2006/main" def="{A3CE7D5D-2EC6-4FCC-8C17-DFBB74027E47}">
  <a:tblStyle styleId="{A3CE7D5D-2EC6-4FCC-8C17-DFBB74027E4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96"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9"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35"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paolagasca\Desktop\Borland2020.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paolagasca\Desktop\AFP%203%20Cas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aolagasca\Desktop\AFP%203%20Cas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paolagasca\Desktop\AFP%203%20Cas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'2020 (3)'!$C$1</c:f>
              <c:strCache>
                <c:ptCount val="1"/>
                <c:pt idx="0">
                  <c:v>  Markup for Indifferent Client</c:v>
                </c:pt>
              </c:strCache>
            </c:strRef>
          </c:tx>
          <c:spPr>
            <a:ln w="19050" cap="rnd">
              <a:solidFill>
                <a:srgbClr val="FF0000"/>
              </a:solidFill>
              <a:round/>
              <a:tailEnd type="none" w="med" len="lg"/>
            </a:ln>
            <a:effectLst/>
          </c:spPr>
          <c:marker>
            <c:symbol val="none"/>
          </c:marker>
          <c:dPt>
            <c:idx val="0"/>
            <c:marker>
              <c:symbol val="none"/>
            </c:marker>
            <c:bubble3D val="0"/>
            <c:extLst>
              <c:ext xmlns:c16="http://schemas.microsoft.com/office/drawing/2014/chart" uri="{C3380CC4-5D6E-409C-BE32-E72D297353CC}">
                <c16:uniqueId val="{00000000-718D-4B5A-969A-92D3B4110177}"/>
              </c:ext>
            </c:extLst>
          </c:dPt>
          <c:dPt>
            <c:idx val="19"/>
            <c:marker>
              <c:symbol val="none"/>
            </c:marker>
            <c:bubble3D val="0"/>
            <c:extLst>
              <c:ext xmlns:c16="http://schemas.microsoft.com/office/drawing/2014/chart" uri="{C3380CC4-5D6E-409C-BE32-E72D297353CC}">
                <c16:uniqueId val="{00000001-718D-4B5A-969A-92D3B4110177}"/>
              </c:ext>
            </c:extLst>
          </c:dPt>
          <c:dPt>
            <c:idx val="25"/>
            <c:marker>
              <c:symbol val="none"/>
            </c:marker>
            <c:bubble3D val="0"/>
            <c:extLst>
              <c:ext xmlns:c16="http://schemas.microsoft.com/office/drawing/2014/chart" uri="{C3380CC4-5D6E-409C-BE32-E72D297353CC}">
                <c16:uniqueId val="{00000002-718D-4B5A-969A-92D3B4110177}"/>
              </c:ext>
            </c:extLst>
          </c:dPt>
          <c:dPt>
            <c:idx val="29"/>
            <c:marker>
              <c:symbol val="none"/>
            </c:marker>
            <c:bubble3D val="0"/>
            <c:spPr>
              <a:ln w="19050" cap="rnd">
                <a:solidFill>
                  <a:srgbClr val="FF0000"/>
                </a:solidFill>
                <a:round/>
                <a:tailEnd type="stealth" w="med" len="lg"/>
              </a:ln>
              <a:effectLst/>
            </c:spPr>
            <c:extLst>
              <c:ext xmlns:c16="http://schemas.microsoft.com/office/drawing/2014/chart" uri="{C3380CC4-5D6E-409C-BE32-E72D297353CC}">
                <c16:uniqueId val="{00000004-718D-4B5A-969A-92D3B4110177}"/>
              </c:ext>
            </c:extLst>
          </c:dPt>
          <c:xVal>
            <c:numRef>
              <c:f>'2020 (3)'!$B$2:$B$31</c:f>
              <c:numCache>
                <c:formatCode>General</c:formatCode>
                <c:ptCount val="30"/>
                <c:pt idx="0">
                  <c:v>10000</c:v>
                </c:pt>
                <c:pt idx="1">
                  <c:v>20000</c:v>
                </c:pt>
                <c:pt idx="2">
                  <c:v>50000</c:v>
                </c:pt>
                <c:pt idx="3">
                  <c:v>100000</c:v>
                </c:pt>
                <c:pt idx="4">
                  <c:v>500000</c:v>
                </c:pt>
                <c:pt idx="5">
                  <c:v>700000</c:v>
                </c:pt>
                <c:pt idx="6">
                  <c:v>1000000</c:v>
                </c:pt>
                <c:pt idx="7">
                  <c:v>2000000</c:v>
                </c:pt>
                <c:pt idx="8">
                  <c:v>2500000</c:v>
                </c:pt>
                <c:pt idx="9">
                  <c:v>3000000</c:v>
                </c:pt>
                <c:pt idx="10">
                  <c:v>3500000</c:v>
                </c:pt>
                <c:pt idx="11">
                  <c:v>4000000</c:v>
                </c:pt>
                <c:pt idx="12">
                  <c:v>4500000</c:v>
                </c:pt>
                <c:pt idx="13">
                  <c:v>5000000</c:v>
                </c:pt>
                <c:pt idx="14">
                  <c:v>5500000</c:v>
                </c:pt>
                <c:pt idx="15">
                  <c:v>6000000</c:v>
                </c:pt>
                <c:pt idx="16">
                  <c:v>6500000</c:v>
                </c:pt>
                <c:pt idx="17">
                  <c:v>8000000</c:v>
                </c:pt>
                <c:pt idx="18">
                  <c:v>9500000</c:v>
                </c:pt>
                <c:pt idx="19">
                  <c:v>10000000</c:v>
                </c:pt>
                <c:pt idx="20">
                  <c:v>20000000</c:v>
                </c:pt>
                <c:pt idx="21" formatCode="#,##0">
                  <c:v>30000000</c:v>
                </c:pt>
                <c:pt idx="22">
                  <c:v>40000000</c:v>
                </c:pt>
                <c:pt idx="23">
                  <c:v>50000000</c:v>
                </c:pt>
                <c:pt idx="24">
                  <c:v>60000000</c:v>
                </c:pt>
                <c:pt idx="25">
                  <c:v>70000000</c:v>
                </c:pt>
                <c:pt idx="26">
                  <c:v>75000000</c:v>
                </c:pt>
                <c:pt idx="27">
                  <c:v>80000000</c:v>
                </c:pt>
                <c:pt idx="28">
                  <c:v>90000000</c:v>
                </c:pt>
                <c:pt idx="29">
                  <c:v>100000000</c:v>
                </c:pt>
              </c:numCache>
            </c:numRef>
          </c:xVal>
          <c:yVal>
            <c:numRef>
              <c:f>'2020 (3)'!$C$2:$C$31</c:f>
              <c:numCache>
                <c:formatCode>General</c:formatCode>
                <c:ptCount val="30"/>
                <c:pt idx="0">
                  <c:v>360</c:v>
                </c:pt>
                <c:pt idx="1">
                  <c:v>360</c:v>
                </c:pt>
                <c:pt idx="2">
                  <c:v>360</c:v>
                </c:pt>
                <c:pt idx="3">
                  <c:v>360</c:v>
                </c:pt>
                <c:pt idx="4">
                  <c:v>350</c:v>
                </c:pt>
                <c:pt idx="5">
                  <c:v>350</c:v>
                </c:pt>
                <c:pt idx="6">
                  <c:v>350</c:v>
                </c:pt>
                <c:pt idx="7">
                  <c:v>310</c:v>
                </c:pt>
                <c:pt idx="8" formatCode="0">
                  <c:v>305</c:v>
                </c:pt>
                <c:pt idx="9" formatCode="0">
                  <c:v>300</c:v>
                </c:pt>
                <c:pt idx="10" formatCode="0">
                  <c:v>300</c:v>
                </c:pt>
                <c:pt idx="11" formatCode="0">
                  <c:v>295</c:v>
                </c:pt>
                <c:pt idx="12" formatCode="0">
                  <c:v>290</c:v>
                </c:pt>
                <c:pt idx="13" formatCode="0">
                  <c:v>280</c:v>
                </c:pt>
                <c:pt idx="14" formatCode="0">
                  <c:v>270</c:v>
                </c:pt>
                <c:pt idx="15" formatCode="0">
                  <c:v>260</c:v>
                </c:pt>
                <c:pt idx="16" formatCode="0">
                  <c:v>255</c:v>
                </c:pt>
                <c:pt idx="17" formatCode="0">
                  <c:v>230</c:v>
                </c:pt>
                <c:pt idx="18" formatCode="0">
                  <c:v>223</c:v>
                </c:pt>
                <c:pt idx="19" formatCode="0">
                  <c:v>220</c:v>
                </c:pt>
                <c:pt idx="20" formatCode="0">
                  <c:v>150</c:v>
                </c:pt>
                <c:pt idx="21">
                  <c:v>110</c:v>
                </c:pt>
                <c:pt idx="22">
                  <c:v>85</c:v>
                </c:pt>
                <c:pt idx="23">
                  <c:v>80</c:v>
                </c:pt>
                <c:pt idx="24">
                  <c:v>79</c:v>
                </c:pt>
                <c:pt idx="25">
                  <c:v>75</c:v>
                </c:pt>
                <c:pt idx="26">
                  <c:v>70</c:v>
                </c:pt>
                <c:pt idx="27">
                  <c:v>67</c:v>
                </c:pt>
                <c:pt idx="28">
                  <c:v>65</c:v>
                </c:pt>
                <c:pt idx="29">
                  <c:v>60</c:v>
                </c:pt>
              </c:numCache>
            </c:numRef>
          </c:yVal>
          <c:smooth val="1"/>
          <c:extLst>
            <c:ext xmlns:c16="http://schemas.microsoft.com/office/drawing/2014/chart" uri="{C3380CC4-5D6E-409C-BE32-E72D297353CC}">
              <c16:uniqueId val="{00000005-718D-4B5A-969A-92D3B4110177}"/>
            </c:ext>
          </c:extLst>
        </c:ser>
        <c:ser>
          <c:idx val="1"/>
          <c:order val="1"/>
          <c:tx>
            <c:strRef>
              <c:f>'2020 (3)'!$D$1</c:f>
              <c:strCache>
                <c:ptCount val="1"/>
                <c:pt idx="0">
                  <c:v>  Borland Fair Price Markup</c:v>
                </c:pt>
              </c:strCache>
            </c:strRef>
          </c:tx>
          <c:spPr>
            <a:ln w="19050" cap="rnd">
              <a:solidFill>
                <a:srgbClr val="0045D3"/>
              </a:solidFill>
              <a:round/>
              <a:tailEnd type="none" w="med" len="lg"/>
            </a:ln>
            <a:effectLst/>
          </c:spPr>
          <c:marker>
            <c:symbol val="none"/>
          </c:marker>
          <c:dPt>
            <c:idx val="8"/>
            <c:marker>
              <c:symbol val="none"/>
            </c:marker>
            <c:bubble3D val="0"/>
            <c:extLst>
              <c:ext xmlns:c16="http://schemas.microsoft.com/office/drawing/2014/chart" uri="{C3380CC4-5D6E-409C-BE32-E72D297353CC}">
                <c16:uniqueId val="{00000006-718D-4B5A-969A-92D3B4110177}"/>
              </c:ext>
            </c:extLst>
          </c:dPt>
          <c:dPt>
            <c:idx val="19"/>
            <c:marker>
              <c:symbol val="none"/>
            </c:marker>
            <c:bubble3D val="0"/>
            <c:extLst>
              <c:ext xmlns:c16="http://schemas.microsoft.com/office/drawing/2014/chart" uri="{C3380CC4-5D6E-409C-BE32-E72D297353CC}">
                <c16:uniqueId val="{00000007-718D-4B5A-969A-92D3B4110177}"/>
              </c:ext>
            </c:extLst>
          </c:dPt>
          <c:dPt>
            <c:idx val="29"/>
            <c:marker>
              <c:symbol val="none"/>
            </c:marker>
            <c:bubble3D val="0"/>
            <c:spPr>
              <a:ln w="19050" cap="rnd">
                <a:solidFill>
                  <a:srgbClr val="0045D3"/>
                </a:solidFill>
                <a:round/>
                <a:tailEnd type="stealth" w="med" len="lg"/>
              </a:ln>
              <a:effectLst/>
            </c:spPr>
            <c:extLst>
              <c:ext xmlns:c16="http://schemas.microsoft.com/office/drawing/2014/chart" uri="{C3380CC4-5D6E-409C-BE32-E72D297353CC}">
                <c16:uniqueId val="{00000009-718D-4B5A-969A-92D3B4110177}"/>
              </c:ext>
            </c:extLst>
          </c:dPt>
          <c:xVal>
            <c:numRef>
              <c:f>'2020 (3)'!$B$2:$B$31</c:f>
              <c:numCache>
                <c:formatCode>General</c:formatCode>
                <c:ptCount val="30"/>
                <c:pt idx="0">
                  <c:v>10000</c:v>
                </c:pt>
                <c:pt idx="1">
                  <c:v>20000</c:v>
                </c:pt>
                <c:pt idx="2">
                  <c:v>50000</c:v>
                </c:pt>
                <c:pt idx="3">
                  <c:v>100000</c:v>
                </c:pt>
                <c:pt idx="4">
                  <c:v>500000</c:v>
                </c:pt>
                <c:pt idx="5">
                  <c:v>700000</c:v>
                </c:pt>
                <c:pt idx="6">
                  <c:v>1000000</c:v>
                </c:pt>
                <c:pt idx="7">
                  <c:v>2000000</c:v>
                </c:pt>
                <c:pt idx="8">
                  <c:v>2500000</c:v>
                </c:pt>
                <c:pt idx="9">
                  <c:v>3000000</c:v>
                </c:pt>
                <c:pt idx="10">
                  <c:v>3500000</c:v>
                </c:pt>
                <c:pt idx="11">
                  <c:v>4000000</c:v>
                </c:pt>
                <c:pt idx="12">
                  <c:v>4500000</c:v>
                </c:pt>
                <c:pt idx="13">
                  <c:v>5000000</c:v>
                </c:pt>
                <c:pt idx="14">
                  <c:v>5500000</c:v>
                </c:pt>
                <c:pt idx="15">
                  <c:v>6000000</c:v>
                </c:pt>
                <c:pt idx="16">
                  <c:v>6500000</c:v>
                </c:pt>
                <c:pt idx="17">
                  <c:v>8000000</c:v>
                </c:pt>
                <c:pt idx="18">
                  <c:v>9500000</c:v>
                </c:pt>
                <c:pt idx="19">
                  <c:v>10000000</c:v>
                </c:pt>
                <c:pt idx="20">
                  <c:v>20000000</c:v>
                </c:pt>
                <c:pt idx="21" formatCode="#,##0">
                  <c:v>30000000</c:v>
                </c:pt>
                <c:pt idx="22">
                  <c:v>40000000</c:v>
                </c:pt>
                <c:pt idx="23">
                  <c:v>50000000</c:v>
                </c:pt>
                <c:pt idx="24">
                  <c:v>60000000</c:v>
                </c:pt>
                <c:pt idx="25">
                  <c:v>70000000</c:v>
                </c:pt>
                <c:pt idx="26">
                  <c:v>75000000</c:v>
                </c:pt>
                <c:pt idx="27">
                  <c:v>80000000</c:v>
                </c:pt>
                <c:pt idx="28">
                  <c:v>90000000</c:v>
                </c:pt>
                <c:pt idx="29">
                  <c:v>100000000</c:v>
                </c:pt>
              </c:numCache>
            </c:numRef>
          </c:xVal>
          <c:yVal>
            <c:numRef>
              <c:f>'2020 (3)'!$D$2:$D$31</c:f>
              <c:numCache>
                <c:formatCode>General</c:formatCode>
                <c:ptCount val="30"/>
                <c:pt idx="0">
                  <c:v>350</c:v>
                </c:pt>
                <c:pt idx="1">
                  <c:v>300</c:v>
                </c:pt>
                <c:pt idx="2">
                  <c:v>250</c:v>
                </c:pt>
                <c:pt idx="3">
                  <c:v>200</c:v>
                </c:pt>
                <c:pt idx="4">
                  <c:v>100</c:v>
                </c:pt>
                <c:pt idx="5">
                  <c:v>75</c:v>
                </c:pt>
                <c:pt idx="6">
                  <c:v>60</c:v>
                </c:pt>
                <c:pt idx="7">
                  <c:v>52</c:v>
                </c:pt>
                <c:pt idx="8">
                  <c:v>50</c:v>
                </c:pt>
                <c:pt idx="9">
                  <c:v>48</c:v>
                </c:pt>
                <c:pt idx="10">
                  <c:v>45</c:v>
                </c:pt>
                <c:pt idx="11">
                  <c:v>44</c:v>
                </c:pt>
                <c:pt idx="12">
                  <c:v>42</c:v>
                </c:pt>
                <c:pt idx="13">
                  <c:v>40</c:v>
                </c:pt>
                <c:pt idx="14">
                  <c:v>38</c:v>
                </c:pt>
                <c:pt idx="15">
                  <c:v>36</c:v>
                </c:pt>
                <c:pt idx="16">
                  <c:v>34</c:v>
                </c:pt>
                <c:pt idx="17">
                  <c:v>32</c:v>
                </c:pt>
                <c:pt idx="18">
                  <c:v>31</c:v>
                </c:pt>
                <c:pt idx="19">
                  <c:v>30</c:v>
                </c:pt>
                <c:pt idx="20">
                  <c:v>25</c:v>
                </c:pt>
                <c:pt idx="21">
                  <c:v>20</c:v>
                </c:pt>
                <c:pt idx="22">
                  <c:v>19</c:v>
                </c:pt>
                <c:pt idx="23">
                  <c:v>18</c:v>
                </c:pt>
                <c:pt idx="24">
                  <c:v>15</c:v>
                </c:pt>
                <c:pt idx="25">
                  <c:v>15</c:v>
                </c:pt>
                <c:pt idx="26">
                  <c:v>11</c:v>
                </c:pt>
                <c:pt idx="27">
                  <c:v>10</c:v>
                </c:pt>
                <c:pt idx="28">
                  <c:v>5</c:v>
                </c:pt>
                <c:pt idx="29">
                  <c:v>3</c:v>
                </c:pt>
              </c:numCache>
            </c:numRef>
          </c:yVal>
          <c:smooth val="1"/>
          <c:extLst>
            <c:ext xmlns:c16="http://schemas.microsoft.com/office/drawing/2014/chart" uri="{C3380CC4-5D6E-409C-BE32-E72D297353CC}">
              <c16:uniqueId val="{0000000A-718D-4B5A-969A-92D3B4110177}"/>
            </c:ext>
          </c:extLst>
        </c:ser>
        <c:dLbls>
          <c:showLegendKey val="0"/>
          <c:showVal val="0"/>
          <c:showCatName val="0"/>
          <c:showSerName val="0"/>
          <c:showPercent val="0"/>
          <c:showBubbleSize val="0"/>
        </c:dLbls>
        <c:axId val="1602448256"/>
        <c:axId val="1611816368"/>
      </c:scatterChart>
      <c:valAx>
        <c:axId val="1602448256"/>
        <c:scaling>
          <c:orientation val="minMax"/>
          <c:max val="10000000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Arial Nova" panose="020B0504020202020204" pitchFamily="34" charset="0"/>
                    <a:ea typeface="+mn-ea"/>
                    <a:cs typeface="+mn-cs"/>
                  </a:defRPr>
                </a:pPr>
                <a:r>
                  <a:rPr lang="en-US" sz="1200" b="1" i="0" dirty="0">
                    <a:solidFill>
                      <a:schemeClr val="tx1"/>
                    </a:solidFill>
                    <a:latin typeface="Arial Nova" panose="020B0504020202020204" pitchFamily="34" charset="0"/>
                  </a:rPr>
                  <a:t>Currency in Millions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Nova" panose="020B0504020202020204" pitchFamily="34" charset="0"/>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Arial Nova Cond" panose="020B0506020202020204" pitchFamily="34" charset="0"/>
                <a:ea typeface="+mn-ea"/>
                <a:cs typeface="+mn-cs"/>
              </a:defRPr>
            </a:pPr>
            <a:endParaRPr lang="en-US"/>
          </a:p>
        </c:txPr>
        <c:crossAx val="1611816368"/>
        <c:crosses val="autoZero"/>
        <c:crossBetween val="midCat"/>
      </c:valAx>
      <c:valAx>
        <c:axId val="1611816368"/>
        <c:scaling>
          <c:orientation val="minMax"/>
          <c:max val="3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Arial Nova" panose="020B0504020202020204" pitchFamily="34" charset="0"/>
                    <a:ea typeface="+mn-ea"/>
                    <a:cs typeface="+mn-cs"/>
                  </a:defRPr>
                </a:pPr>
                <a:r>
                  <a:rPr lang="en-US" sz="1200" b="1" i="0" dirty="0">
                    <a:solidFill>
                      <a:schemeClr val="tx1"/>
                    </a:solidFill>
                    <a:latin typeface="Arial Nova" panose="020B0504020202020204" pitchFamily="34" charset="0"/>
                  </a:rPr>
                  <a:t>BPs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Arial Nova"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Arial Nova Cond" panose="020B0506020202020204" pitchFamily="34" charset="0"/>
                <a:ea typeface="+mn-ea"/>
                <a:cs typeface="+mn-cs"/>
              </a:defRPr>
            </a:pPr>
            <a:endParaRPr lang="en-US"/>
          </a:p>
        </c:txPr>
        <c:crossAx val="1602448256"/>
        <c:crosses val="autoZero"/>
        <c:crossBetween val="midCat"/>
      </c:valAx>
      <c:spPr>
        <a:noFill/>
        <a:ln>
          <a:noFill/>
        </a:ln>
        <a:effectLst/>
      </c:spPr>
    </c:plotArea>
    <c:legend>
      <c:legendPos val="r"/>
      <c:layout>
        <c:manualLayout>
          <c:xMode val="edge"/>
          <c:yMode val="edge"/>
          <c:x val="0.52252001312335961"/>
          <c:y val="0.22018161114193116"/>
          <c:w val="0.42054975940507444"/>
          <c:h val="0.17402572035830899"/>
        </c:manualLayout>
      </c:layout>
      <c:overlay val="1"/>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Nova Cond" panose="020B0506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25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'CASE 1B'!$F$2</c:f>
              <c:strCache>
                <c:ptCount val="1"/>
                <c:pt idx="0">
                  <c:v>BP Markup (within negotiated agreement)</c:v>
                </c:pt>
              </c:strCache>
            </c:strRef>
          </c:tx>
          <c:spPr>
            <a:solidFill>
              <a:srgbClr val="306EA5"/>
            </a:solidFill>
            <a:ln>
              <a:noFill/>
            </a:ln>
            <a:effectLst>
              <a:outerShdw blurRad="40000" dist="23000" dir="7800000" rotWithShape="0">
                <a:srgbClr val="000000">
                  <a:alpha val="34000"/>
                </a:srgbClr>
              </a:outerShdw>
            </a:effectLst>
          </c:spPr>
          <c:invertIfNegative val="0"/>
          <c:dPt>
            <c:idx val="0"/>
            <c:invertIfNegative val="0"/>
            <c:bubble3D val="0"/>
            <c:spPr>
              <a:solidFill>
                <a:srgbClr val="306EA5"/>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C-5AF5-452B-85DE-0128783C7E2E}"/>
              </c:ext>
            </c:extLst>
          </c:dPt>
          <c:dPt>
            <c:idx val="11"/>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1-5AF5-452B-85DE-0128783C7E2E}"/>
              </c:ext>
            </c:extLst>
          </c:dPt>
          <c:dPt>
            <c:idx val="12"/>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3-5AF5-452B-85DE-0128783C7E2E}"/>
              </c:ext>
            </c:extLst>
          </c:dPt>
          <c:dPt>
            <c:idx val="13"/>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5-5AF5-452B-85DE-0128783C7E2E}"/>
              </c:ext>
            </c:extLst>
          </c:dPt>
          <c:dPt>
            <c:idx val="14"/>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7-5AF5-452B-85DE-0128783C7E2E}"/>
              </c:ext>
            </c:extLst>
          </c:dPt>
          <c:dPt>
            <c:idx val="15"/>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9-5AF5-452B-85DE-0128783C7E2E}"/>
              </c:ext>
            </c:extLst>
          </c:dPt>
          <c:dPt>
            <c:idx val="16"/>
            <c:invertIfNegative val="0"/>
            <c:bubble3D val="0"/>
            <c:spPr>
              <a:solidFill>
                <a:srgbClr val="F60000"/>
              </a:solidFill>
              <a:ln>
                <a:noFill/>
              </a:ln>
              <a:effectLst>
                <a:outerShdw blurRad="40000" dist="23000" dir="7800000" rotWithShape="0">
                  <a:srgbClr val="000000">
                    <a:alpha val="34000"/>
                  </a:srgbClr>
                </a:outerShdw>
              </a:effectLst>
            </c:spPr>
            <c:extLst>
              <c:ext xmlns:c16="http://schemas.microsoft.com/office/drawing/2014/chart" uri="{C3380CC4-5D6E-409C-BE32-E72D297353CC}">
                <c16:uniqueId val="{0000000B-5AF5-452B-85DE-0128783C7E2E}"/>
              </c:ext>
            </c:extLst>
          </c:dPt>
          <c:dLbls>
            <c:dLbl>
              <c:idx val="0"/>
              <c:delete val="1"/>
              <c:extLst>
                <c:ext xmlns:c15="http://schemas.microsoft.com/office/drawing/2012/chart" uri="{CE6537A1-D6FC-4f65-9D91-7224C49458BB}"/>
                <c:ext xmlns:c16="http://schemas.microsoft.com/office/drawing/2014/chart" uri="{C3380CC4-5D6E-409C-BE32-E72D297353CC}">
                  <c16:uniqueId val="{0000000C-5AF5-452B-85DE-0128783C7E2E}"/>
                </c:ext>
              </c:extLst>
            </c:dLbl>
            <c:dLbl>
              <c:idx val="1"/>
              <c:delete val="1"/>
              <c:extLst>
                <c:ext xmlns:c15="http://schemas.microsoft.com/office/drawing/2012/chart" uri="{CE6537A1-D6FC-4f65-9D91-7224C49458BB}"/>
                <c:ext xmlns:c16="http://schemas.microsoft.com/office/drawing/2014/chart" uri="{C3380CC4-5D6E-409C-BE32-E72D297353CC}">
                  <c16:uniqueId val="{0000000D-5AF5-452B-85DE-0128783C7E2E}"/>
                </c:ext>
              </c:extLst>
            </c:dLbl>
            <c:dLbl>
              <c:idx val="2"/>
              <c:delete val="1"/>
              <c:extLst>
                <c:ext xmlns:c15="http://schemas.microsoft.com/office/drawing/2012/chart" uri="{CE6537A1-D6FC-4f65-9D91-7224C49458BB}"/>
                <c:ext xmlns:c16="http://schemas.microsoft.com/office/drawing/2014/chart" uri="{C3380CC4-5D6E-409C-BE32-E72D297353CC}">
                  <c16:uniqueId val="{0000000E-5AF5-452B-85DE-0128783C7E2E}"/>
                </c:ext>
              </c:extLst>
            </c:dLbl>
            <c:dLbl>
              <c:idx val="3"/>
              <c:delete val="1"/>
              <c:extLst>
                <c:ext xmlns:c15="http://schemas.microsoft.com/office/drawing/2012/chart" uri="{CE6537A1-D6FC-4f65-9D91-7224C49458BB}"/>
                <c:ext xmlns:c16="http://schemas.microsoft.com/office/drawing/2014/chart" uri="{C3380CC4-5D6E-409C-BE32-E72D297353CC}">
                  <c16:uniqueId val="{0000000F-5AF5-452B-85DE-0128783C7E2E}"/>
                </c:ext>
              </c:extLst>
            </c:dLbl>
            <c:dLbl>
              <c:idx val="4"/>
              <c:delete val="1"/>
              <c:extLst>
                <c:ext xmlns:c15="http://schemas.microsoft.com/office/drawing/2012/chart" uri="{CE6537A1-D6FC-4f65-9D91-7224C49458BB}"/>
                <c:ext xmlns:c16="http://schemas.microsoft.com/office/drawing/2014/chart" uri="{C3380CC4-5D6E-409C-BE32-E72D297353CC}">
                  <c16:uniqueId val="{00000010-5AF5-452B-85DE-0128783C7E2E}"/>
                </c:ext>
              </c:extLst>
            </c:dLbl>
            <c:dLbl>
              <c:idx val="5"/>
              <c:delete val="1"/>
              <c:extLst>
                <c:ext xmlns:c15="http://schemas.microsoft.com/office/drawing/2012/chart" uri="{CE6537A1-D6FC-4f65-9D91-7224C49458BB}"/>
                <c:ext xmlns:c16="http://schemas.microsoft.com/office/drawing/2014/chart" uri="{C3380CC4-5D6E-409C-BE32-E72D297353CC}">
                  <c16:uniqueId val="{00000011-5AF5-452B-85DE-0128783C7E2E}"/>
                </c:ext>
              </c:extLst>
            </c:dLbl>
            <c:dLbl>
              <c:idx val="6"/>
              <c:delete val="1"/>
              <c:extLst>
                <c:ext xmlns:c15="http://schemas.microsoft.com/office/drawing/2012/chart" uri="{CE6537A1-D6FC-4f65-9D91-7224C49458BB}"/>
                <c:ext xmlns:c16="http://schemas.microsoft.com/office/drawing/2014/chart" uri="{C3380CC4-5D6E-409C-BE32-E72D297353CC}">
                  <c16:uniqueId val="{00000012-5AF5-452B-85DE-0128783C7E2E}"/>
                </c:ext>
              </c:extLst>
            </c:dLbl>
            <c:dLbl>
              <c:idx val="7"/>
              <c:delete val="1"/>
              <c:extLst>
                <c:ext xmlns:c15="http://schemas.microsoft.com/office/drawing/2012/chart" uri="{CE6537A1-D6FC-4f65-9D91-7224C49458BB}"/>
                <c:ext xmlns:c16="http://schemas.microsoft.com/office/drawing/2014/chart" uri="{C3380CC4-5D6E-409C-BE32-E72D297353CC}">
                  <c16:uniqueId val="{00000013-5AF5-452B-85DE-0128783C7E2E}"/>
                </c:ext>
              </c:extLst>
            </c:dLbl>
            <c:dLbl>
              <c:idx val="8"/>
              <c:delete val="1"/>
              <c:extLst>
                <c:ext xmlns:c15="http://schemas.microsoft.com/office/drawing/2012/chart" uri="{CE6537A1-D6FC-4f65-9D91-7224C49458BB}"/>
                <c:ext xmlns:c16="http://schemas.microsoft.com/office/drawing/2014/chart" uri="{C3380CC4-5D6E-409C-BE32-E72D297353CC}">
                  <c16:uniqueId val="{00000014-5AF5-452B-85DE-0128783C7E2E}"/>
                </c:ext>
              </c:extLst>
            </c:dLbl>
            <c:dLbl>
              <c:idx val="9"/>
              <c:delete val="1"/>
              <c:extLst>
                <c:ext xmlns:c15="http://schemas.microsoft.com/office/drawing/2012/chart" uri="{CE6537A1-D6FC-4f65-9D91-7224C49458BB}"/>
                <c:ext xmlns:c16="http://schemas.microsoft.com/office/drawing/2014/chart" uri="{C3380CC4-5D6E-409C-BE32-E72D297353CC}">
                  <c16:uniqueId val="{00000015-5AF5-452B-85DE-0128783C7E2E}"/>
                </c:ext>
              </c:extLst>
            </c:dLbl>
            <c:dLbl>
              <c:idx val="10"/>
              <c:delete val="1"/>
              <c:extLst>
                <c:ext xmlns:c15="http://schemas.microsoft.com/office/drawing/2012/chart" uri="{CE6537A1-D6FC-4f65-9D91-7224C49458BB}"/>
                <c:ext xmlns:c16="http://schemas.microsoft.com/office/drawing/2014/chart" uri="{C3380CC4-5D6E-409C-BE32-E72D297353CC}">
                  <c16:uniqueId val="{00000016-5AF5-452B-85DE-0128783C7E2E}"/>
                </c:ext>
              </c:extLst>
            </c:dLbl>
            <c:dLbl>
              <c:idx val="17"/>
              <c:delete val="1"/>
              <c:extLst>
                <c:ext xmlns:c15="http://schemas.microsoft.com/office/drawing/2012/chart" uri="{CE6537A1-D6FC-4f65-9D91-7224C49458BB}"/>
                <c:ext xmlns:c16="http://schemas.microsoft.com/office/drawing/2014/chart" uri="{C3380CC4-5D6E-409C-BE32-E72D297353CC}">
                  <c16:uniqueId val="{00000017-5AF5-452B-85DE-0128783C7E2E}"/>
                </c:ext>
              </c:extLst>
            </c:dLbl>
            <c:dLbl>
              <c:idx val="18"/>
              <c:delete val="1"/>
              <c:extLst>
                <c:ext xmlns:c15="http://schemas.microsoft.com/office/drawing/2012/chart" uri="{CE6537A1-D6FC-4f65-9D91-7224C49458BB}"/>
                <c:ext xmlns:c16="http://schemas.microsoft.com/office/drawing/2014/chart" uri="{C3380CC4-5D6E-409C-BE32-E72D297353CC}">
                  <c16:uniqueId val="{00000018-5AF5-452B-85DE-0128783C7E2E}"/>
                </c:ext>
              </c:extLst>
            </c:dLbl>
            <c:dLbl>
              <c:idx val="19"/>
              <c:delete val="1"/>
              <c:extLst>
                <c:ext xmlns:c15="http://schemas.microsoft.com/office/drawing/2012/chart" uri="{CE6537A1-D6FC-4f65-9D91-7224C49458BB}"/>
                <c:ext xmlns:c16="http://schemas.microsoft.com/office/drawing/2014/chart" uri="{C3380CC4-5D6E-409C-BE32-E72D297353CC}">
                  <c16:uniqueId val="{00000019-5AF5-452B-85DE-0128783C7E2E}"/>
                </c:ext>
              </c:extLst>
            </c:dLbl>
            <c:dLbl>
              <c:idx val="20"/>
              <c:delete val="1"/>
              <c:extLst>
                <c:ext xmlns:c15="http://schemas.microsoft.com/office/drawing/2012/chart" uri="{CE6537A1-D6FC-4f65-9D91-7224C49458BB}"/>
                <c:ext xmlns:c16="http://schemas.microsoft.com/office/drawing/2014/chart" uri="{C3380CC4-5D6E-409C-BE32-E72D297353CC}">
                  <c16:uniqueId val="{0000001A-5AF5-452B-85DE-0128783C7E2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60000"/>
                    </a:solidFill>
                    <a:latin typeface="Arial Nova Cond" panose="020B0506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'CASE 1B'!$B$3:$B$23</c:f>
              <c:numCache>
                <c:formatCode>m/d/yy</c:formatCode>
                <c:ptCount val="21"/>
                <c:pt idx="0">
                  <c:v>43529</c:v>
                </c:pt>
                <c:pt idx="1">
                  <c:v>43529</c:v>
                </c:pt>
                <c:pt idx="2">
                  <c:v>43529</c:v>
                </c:pt>
                <c:pt idx="3">
                  <c:v>43530</c:v>
                </c:pt>
                <c:pt idx="4">
                  <c:v>43531</c:v>
                </c:pt>
                <c:pt idx="5">
                  <c:v>43532</c:v>
                </c:pt>
                <c:pt idx="6">
                  <c:v>43533</c:v>
                </c:pt>
                <c:pt idx="7">
                  <c:v>43534</c:v>
                </c:pt>
                <c:pt idx="8">
                  <c:v>43536</c:v>
                </c:pt>
                <c:pt idx="9">
                  <c:v>43538</c:v>
                </c:pt>
                <c:pt idx="10">
                  <c:v>43540</c:v>
                </c:pt>
                <c:pt idx="11">
                  <c:v>43542</c:v>
                </c:pt>
                <c:pt idx="12">
                  <c:v>43543</c:v>
                </c:pt>
                <c:pt idx="13">
                  <c:v>43544</c:v>
                </c:pt>
                <c:pt idx="14">
                  <c:v>43546</c:v>
                </c:pt>
                <c:pt idx="15">
                  <c:v>43547</c:v>
                </c:pt>
                <c:pt idx="16">
                  <c:v>43548</c:v>
                </c:pt>
                <c:pt idx="17">
                  <c:v>43551</c:v>
                </c:pt>
                <c:pt idx="18">
                  <c:v>43552</c:v>
                </c:pt>
                <c:pt idx="19">
                  <c:v>43553</c:v>
                </c:pt>
                <c:pt idx="20">
                  <c:v>43554</c:v>
                </c:pt>
              </c:numCache>
            </c:numRef>
          </c:cat>
          <c:val>
            <c:numRef>
              <c:f>'CASE 1B'!$F$3:$F$23</c:f>
              <c:numCache>
                <c:formatCode>0</c:formatCode>
                <c:ptCount val="21"/>
                <c:pt idx="0">
                  <c:v>49.53839225399522</c:v>
                </c:pt>
                <c:pt idx="1">
                  <c:v>51.053792893556391</c:v>
                </c:pt>
                <c:pt idx="2">
                  <c:v>51.05379289355551</c:v>
                </c:pt>
                <c:pt idx="3">
                  <c:v>47.961630695445898</c:v>
                </c:pt>
                <c:pt idx="4">
                  <c:v>49.386200084664559</c:v>
                </c:pt>
                <c:pt idx="5">
                  <c:v>49</c:v>
                </c:pt>
                <c:pt idx="6">
                  <c:v>49.205994184747013</c:v>
                </c:pt>
                <c:pt idx="7">
                  <c:v>48.685491723464928</c:v>
                </c:pt>
                <c:pt idx="8">
                  <c:v>49</c:v>
                </c:pt>
                <c:pt idx="9">
                  <c:v>50</c:v>
                </c:pt>
                <c:pt idx="10">
                  <c:v>49</c:v>
                </c:pt>
                <c:pt idx="11">
                  <c:v>278.9832610043394</c:v>
                </c:pt>
                <c:pt idx="12">
                  <c:v>241.68017913674598</c:v>
                </c:pt>
                <c:pt idx="13">
                  <c:v>339.25118650026286</c:v>
                </c:pt>
                <c:pt idx="14">
                  <c:v>298.20168449806386</c:v>
                </c:pt>
                <c:pt idx="15">
                  <c:v>303.21734434071283</c:v>
                </c:pt>
                <c:pt idx="16">
                  <c:v>292.60935143288066</c:v>
                </c:pt>
                <c:pt idx="17">
                  <c:v>49.943246311011634</c:v>
                </c:pt>
                <c:pt idx="18">
                  <c:v>50</c:v>
                </c:pt>
                <c:pt idx="19">
                  <c:v>50.354772259097743</c:v>
                </c:pt>
                <c:pt idx="20" formatCode="General">
                  <c:v>50</c:v>
                </c:pt>
              </c:numCache>
            </c:numRef>
          </c:val>
          <c:extLst>
            <c:ext xmlns:c16="http://schemas.microsoft.com/office/drawing/2014/chart" uri="{C3380CC4-5D6E-409C-BE32-E72D297353CC}">
              <c16:uniqueId val="{0000001B-5AF5-452B-85DE-0128783C7E2E}"/>
            </c:ext>
          </c:extLst>
        </c:ser>
        <c:dLbls>
          <c:showLegendKey val="0"/>
          <c:showVal val="0"/>
          <c:showCatName val="0"/>
          <c:showSerName val="0"/>
          <c:showPercent val="0"/>
          <c:showBubbleSize val="0"/>
        </c:dLbls>
        <c:gapWidth val="219"/>
        <c:overlap val="-27"/>
        <c:axId val="1937322464"/>
        <c:axId val="2022664656"/>
      </c:barChart>
      <c:lineChart>
        <c:grouping val="standard"/>
        <c:varyColors val="0"/>
        <c:ser>
          <c:idx val="1"/>
          <c:order val="1"/>
          <c:tx>
            <c:strRef>
              <c:f>'CASE 1B'!$G$2</c:f>
              <c:strCache>
                <c:ptCount val="1"/>
                <c:pt idx="0">
                  <c:v>Negotiated BP Markup</c:v>
                </c:pt>
              </c:strCache>
            </c:strRef>
          </c:tx>
          <c:spPr>
            <a:ln w="34925" cap="rnd">
              <a:solidFill>
                <a:srgbClr val="306EA5"/>
              </a:solidFill>
              <a:round/>
            </a:ln>
            <a:effectLst>
              <a:outerShdw blurRad="40000" dist="23000" dir="5400000" rotWithShape="0">
                <a:srgbClr val="000000">
                  <a:alpha val="35000"/>
                </a:srgbClr>
              </a:outerShdw>
            </a:effectLst>
          </c:spPr>
          <c:marker>
            <c:symbol val="none"/>
          </c:marker>
          <c:dPt>
            <c:idx val="19"/>
            <c:marker>
              <c:symbol val="none"/>
            </c:marker>
            <c:bubble3D val="0"/>
            <c:spPr>
              <a:ln w="34925" cap="rnd">
                <a:solidFill>
                  <a:srgbClr val="306EA5"/>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1D-5AF5-452B-85DE-0128783C7E2E}"/>
              </c:ext>
            </c:extLst>
          </c:dPt>
          <c:dPt>
            <c:idx val="20"/>
            <c:marker>
              <c:symbol val="none"/>
            </c:marker>
            <c:bubble3D val="0"/>
            <c:spPr>
              <a:ln w="34925" cap="rnd">
                <a:solidFill>
                  <a:srgbClr val="306EA5"/>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1F-5AF5-452B-85DE-0128783C7E2E}"/>
              </c:ext>
            </c:extLst>
          </c:dPt>
          <c:cat>
            <c:numRef>
              <c:f>'CASE 1B'!$B$3:$B$23</c:f>
              <c:numCache>
                <c:formatCode>m/d/yy</c:formatCode>
                <c:ptCount val="21"/>
                <c:pt idx="0">
                  <c:v>43529</c:v>
                </c:pt>
                <c:pt idx="1">
                  <c:v>43529</c:v>
                </c:pt>
                <c:pt idx="2">
                  <c:v>43529</c:v>
                </c:pt>
                <c:pt idx="3">
                  <c:v>43530</c:v>
                </c:pt>
                <c:pt idx="4">
                  <c:v>43531</c:v>
                </c:pt>
                <c:pt idx="5">
                  <c:v>43532</c:v>
                </c:pt>
                <c:pt idx="6">
                  <c:v>43533</c:v>
                </c:pt>
                <c:pt idx="7">
                  <c:v>43534</c:v>
                </c:pt>
                <c:pt idx="8">
                  <c:v>43536</c:v>
                </c:pt>
                <c:pt idx="9">
                  <c:v>43538</c:v>
                </c:pt>
                <c:pt idx="10">
                  <c:v>43540</c:v>
                </c:pt>
                <c:pt idx="11">
                  <c:v>43542</c:v>
                </c:pt>
                <c:pt idx="12">
                  <c:v>43543</c:v>
                </c:pt>
                <c:pt idx="13">
                  <c:v>43544</c:v>
                </c:pt>
                <c:pt idx="14">
                  <c:v>43546</c:v>
                </c:pt>
                <c:pt idx="15">
                  <c:v>43547</c:v>
                </c:pt>
                <c:pt idx="16">
                  <c:v>43548</c:v>
                </c:pt>
                <c:pt idx="17">
                  <c:v>43551</c:v>
                </c:pt>
                <c:pt idx="18">
                  <c:v>43552</c:v>
                </c:pt>
                <c:pt idx="19">
                  <c:v>43553</c:v>
                </c:pt>
                <c:pt idx="20">
                  <c:v>43554</c:v>
                </c:pt>
              </c:numCache>
            </c:numRef>
          </c:cat>
          <c:val>
            <c:numRef>
              <c:f>'CASE 1B'!$G$3:$G$23</c:f>
              <c:numCache>
                <c:formatCode>General</c:formatCode>
                <c:ptCount val="21"/>
                <c:pt idx="0">
                  <c:v>50</c:v>
                </c:pt>
                <c:pt idx="1">
                  <c:v>50</c:v>
                </c:pt>
                <c:pt idx="2">
                  <c:v>50</c:v>
                </c:pt>
                <c:pt idx="3">
                  <c:v>50</c:v>
                </c:pt>
                <c:pt idx="4">
                  <c:v>50</c:v>
                </c:pt>
                <c:pt idx="5">
                  <c:v>50</c:v>
                </c:pt>
                <c:pt idx="6">
                  <c:v>50</c:v>
                </c:pt>
                <c:pt idx="7">
                  <c:v>50</c:v>
                </c:pt>
                <c:pt idx="8">
                  <c:v>50</c:v>
                </c:pt>
                <c:pt idx="9">
                  <c:v>50</c:v>
                </c:pt>
                <c:pt idx="10">
                  <c:v>50</c:v>
                </c:pt>
                <c:pt idx="11">
                  <c:v>50</c:v>
                </c:pt>
                <c:pt idx="16">
                  <c:v>50</c:v>
                </c:pt>
                <c:pt idx="17">
                  <c:v>50</c:v>
                </c:pt>
                <c:pt idx="18">
                  <c:v>50</c:v>
                </c:pt>
                <c:pt idx="19">
                  <c:v>50</c:v>
                </c:pt>
                <c:pt idx="20">
                  <c:v>50</c:v>
                </c:pt>
              </c:numCache>
            </c:numRef>
          </c:val>
          <c:smooth val="0"/>
          <c:extLst>
            <c:ext xmlns:c16="http://schemas.microsoft.com/office/drawing/2014/chart" uri="{C3380CC4-5D6E-409C-BE32-E72D297353CC}">
              <c16:uniqueId val="{00000020-5AF5-452B-85DE-0128783C7E2E}"/>
            </c:ext>
          </c:extLst>
        </c:ser>
        <c:dLbls>
          <c:showLegendKey val="0"/>
          <c:showVal val="0"/>
          <c:showCatName val="0"/>
          <c:showSerName val="0"/>
          <c:showPercent val="0"/>
          <c:showBubbleSize val="0"/>
        </c:dLbls>
        <c:marker val="1"/>
        <c:smooth val="0"/>
        <c:axId val="1937322464"/>
        <c:axId val="2022664656"/>
      </c:lineChart>
      <c:dateAx>
        <c:axId val="1937322464"/>
        <c:scaling>
          <c:orientation val="minMax"/>
        </c:scaling>
        <c:delete val="1"/>
        <c:axPos val="b"/>
        <c:numFmt formatCode="m/d/yy" sourceLinked="1"/>
        <c:majorTickMark val="out"/>
        <c:minorTickMark val="none"/>
        <c:tickLblPos val="nextTo"/>
        <c:crossAx val="2022664656"/>
        <c:crosses val="autoZero"/>
        <c:auto val="1"/>
        <c:lblOffset val="100"/>
        <c:baseTimeUnit val="days"/>
      </c:dateAx>
      <c:valAx>
        <c:axId val="2022664656"/>
        <c:scaling>
          <c:orientation val="minMax"/>
        </c:scaling>
        <c:delete val="0"/>
        <c:axPos val="l"/>
        <c:majorGridlines>
          <c:spPr>
            <a:ln w="9525" cap="flat" cmpd="sng" algn="ctr">
              <a:solidFill>
                <a:schemeClr val="bg1">
                  <a:lumMod val="85000"/>
                </a:schemeClr>
              </a:solidFill>
              <a:round/>
            </a:ln>
            <a:effectLst/>
          </c:spPr>
        </c:majorGridlines>
        <c:minorGridlines>
          <c:spPr>
            <a:ln>
              <a:solidFill>
                <a:schemeClr val="bg1">
                  <a:lumMod val="95000"/>
                </a:schemeClr>
              </a:solidFill>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crossAx val="1937322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'CASE 2'!$N$4</c:f>
              <c:strCache>
                <c:ptCount val="1"/>
                <c:pt idx="0">
                  <c:v>Markup According to Negotiated Agreement</c:v>
                </c:pt>
              </c:strCache>
            </c:strRef>
          </c:tx>
          <c:spPr>
            <a:solidFill>
              <a:srgbClr val="306EA5"/>
            </a:solidFill>
            <a:ln>
              <a:noFill/>
            </a:ln>
            <a:effectLst>
              <a:outerShdw blurRad="40000" dist="23000" dir="5400000" rotWithShape="0">
                <a:srgbClr val="000000">
                  <a:alpha val="35000"/>
                </a:srgbClr>
              </a:outerShdw>
            </a:effectLst>
          </c:spPr>
          <c:invertIfNegative val="0"/>
          <c:cat>
            <c:strRef>
              <c:f>'CASE 2'!$M$5:$M$8</c:f>
              <c:strCache>
                <c:ptCount val="4"/>
                <c:pt idx="0">
                  <c:v>4/6/16</c:v>
                </c:pt>
                <c:pt idx="1">
                  <c:v>5/1/16</c:v>
                </c:pt>
                <c:pt idx="2">
                  <c:v>6/8/16</c:v>
                </c:pt>
                <c:pt idx="3">
                  <c:v>71/2016</c:v>
                </c:pt>
              </c:strCache>
            </c:strRef>
          </c:cat>
          <c:val>
            <c:numRef>
              <c:f>'CASE 2'!$N$5:$N$8</c:f>
              <c:numCache>
                <c:formatCode>_("$"* #,##0.00_);_("$"* \(#,##0.00\);_("$"* "-"??_);_(@_)</c:formatCode>
                <c:ptCount val="4"/>
                <c:pt idx="0">
                  <c:v>2650</c:v>
                </c:pt>
                <c:pt idx="1">
                  <c:v>1753.4999999997672</c:v>
                </c:pt>
                <c:pt idx="2">
                  <c:v>1910</c:v>
                </c:pt>
                <c:pt idx="3">
                  <c:v>1920</c:v>
                </c:pt>
              </c:numCache>
            </c:numRef>
          </c:val>
          <c:extLst>
            <c:ext xmlns:c16="http://schemas.microsoft.com/office/drawing/2014/chart" uri="{C3380CC4-5D6E-409C-BE32-E72D297353CC}">
              <c16:uniqueId val="{00000000-A814-4ABA-9626-AED00C9B389E}"/>
            </c:ext>
          </c:extLst>
        </c:ser>
        <c:ser>
          <c:idx val="1"/>
          <c:order val="1"/>
          <c:tx>
            <c:strRef>
              <c:f>'CASE 2'!$O$4</c:f>
              <c:strCache>
                <c:ptCount val="1"/>
                <c:pt idx="0">
                  <c:v>Historic Markup</c:v>
                </c:pt>
              </c:strCache>
            </c:strRef>
          </c:tx>
          <c:spPr>
            <a:solidFill>
              <a:srgbClr val="F60000"/>
            </a:solidFill>
            <a:ln>
              <a:noFill/>
            </a:ln>
            <a:effectLst>
              <a:outerShdw blurRad="40000" dist="23000" dir="5400000" sx="101000" sy="101000" rotWithShape="0">
                <a:srgbClr val="000000">
                  <a:alpha val="35000"/>
                </a:srgbClr>
              </a:outerShdw>
            </a:effectLst>
          </c:spPr>
          <c:invertIfNegative val="0"/>
          <c:cat>
            <c:strRef>
              <c:f>'CASE 2'!$M$5:$M$8</c:f>
              <c:strCache>
                <c:ptCount val="4"/>
                <c:pt idx="0">
                  <c:v>4/6/16</c:v>
                </c:pt>
                <c:pt idx="1">
                  <c:v>5/1/16</c:v>
                </c:pt>
                <c:pt idx="2">
                  <c:v>6/8/16</c:v>
                </c:pt>
                <c:pt idx="3">
                  <c:v>71/2016</c:v>
                </c:pt>
              </c:strCache>
            </c:strRef>
          </c:cat>
          <c:val>
            <c:numRef>
              <c:f>'CASE 2'!$O$5:$O$8</c:f>
              <c:numCache>
                <c:formatCode>_("$"* #,##0.00_);_("$"* \(#,##0.00\);_("$"* "-"??_);_(@_)</c:formatCode>
                <c:ptCount val="4"/>
                <c:pt idx="0">
                  <c:v>61112.128000000004</c:v>
                </c:pt>
                <c:pt idx="1">
                  <c:v>33095.556800000006</c:v>
                </c:pt>
                <c:pt idx="2">
                  <c:v>44968.808199999999</c:v>
                </c:pt>
                <c:pt idx="3">
                  <c:v>41924.282800000001</c:v>
                </c:pt>
              </c:numCache>
            </c:numRef>
          </c:val>
          <c:extLst>
            <c:ext xmlns:c16="http://schemas.microsoft.com/office/drawing/2014/chart" uri="{C3380CC4-5D6E-409C-BE32-E72D297353CC}">
              <c16:uniqueId val="{00000001-A814-4ABA-9626-AED00C9B389E}"/>
            </c:ext>
          </c:extLst>
        </c:ser>
        <c:dLbls>
          <c:showLegendKey val="0"/>
          <c:showVal val="0"/>
          <c:showCatName val="0"/>
          <c:showSerName val="0"/>
          <c:showPercent val="0"/>
          <c:showBubbleSize val="0"/>
        </c:dLbls>
        <c:gapWidth val="100"/>
        <c:overlap val="-24"/>
        <c:axId val="1211483136"/>
        <c:axId val="1222794176"/>
      </c:barChart>
      <c:catAx>
        <c:axId val="12114831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22794176"/>
        <c:crosses val="autoZero"/>
        <c:auto val="1"/>
        <c:lblAlgn val="ctr"/>
        <c:lblOffset val="100"/>
        <c:noMultiLvlLbl val="0"/>
      </c:catAx>
      <c:valAx>
        <c:axId val="1222794176"/>
        <c:scaling>
          <c:orientation val="minMax"/>
          <c:min val="0"/>
        </c:scaling>
        <c:delete val="0"/>
        <c:axPos val="l"/>
        <c:majorGridlines>
          <c:spPr>
            <a:ln w="9525" cap="flat" cmpd="sng" algn="ctr">
              <a:solidFill>
                <a:schemeClr val="bg1">
                  <a:lumMod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crossAx val="1211483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'CASE 3'!$L$5</c:f>
              <c:strCache>
                <c:ptCount val="1"/>
                <c:pt idx="0">
                  <c:v>Bank 1</c:v>
                </c:pt>
              </c:strCache>
            </c:strRef>
          </c:tx>
          <c:spPr>
            <a:solidFill>
              <a:srgbClr val="002060"/>
            </a:solidFill>
            <a:ln>
              <a:noFill/>
            </a:ln>
            <a:effectLst>
              <a:outerShdw blurRad="40000" dist="23000" dir="5400000" sx="101000" sy="101000" rotWithShape="0">
                <a:srgbClr val="000000">
                  <a:alpha val="35000"/>
                </a:srgbClr>
              </a:outerShdw>
            </a:effectLst>
          </c:spPr>
          <c:invertIfNegative val="0"/>
          <c:dPt>
            <c:idx val="0"/>
            <c:invertIfNegative val="0"/>
            <c:bubble3D val="0"/>
            <c:spPr>
              <a:solidFill>
                <a:srgbClr val="F60000"/>
              </a:solidFill>
              <a:ln>
                <a:noFill/>
              </a:ln>
              <a:effectLst>
                <a:outerShdw blurRad="40000" dist="23000" dir="5400000" sx="101000" sy="101000" rotWithShape="0">
                  <a:srgbClr val="000000">
                    <a:alpha val="35000"/>
                  </a:srgbClr>
                </a:outerShdw>
              </a:effectLst>
            </c:spPr>
            <c:extLst>
              <c:ext xmlns:c16="http://schemas.microsoft.com/office/drawing/2014/chart" uri="{C3380CC4-5D6E-409C-BE32-E72D297353CC}">
                <c16:uniqueId val="{00000001-62FE-4A32-A004-B07F10C13B1C}"/>
              </c:ext>
            </c:extLst>
          </c:dPt>
          <c:dLbls>
            <c:delete val="1"/>
          </c:dLbls>
          <c:cat>
            <c:numRef>
              <c:f>'CASE 3'!$K$6:$K$14</c:f>
              <c:numCache>
                <c:formatCode>mmm\-yy</c:formatCode>
                <c:ptCount val="9"/>
                <c:pt idx="0" formatCode="General">
                  <c:v>2018</c:v>
                </c:pt>
                <c:pt idx="1">
                  <c:v>43556</c:v>
                </c:pt>
                <c:pt idx="2">
                  <c:v>43586</c:v>
                </c:pt>
                <c:pt idx="3">
                  <c:v>43617</c:v>
                </c:pt>
                <c:pt idx="4">
                  <c:v>43647</c:v>
                </c:pt>
                <c:pt idx="5">
                  <c:v>43678</c:v>
                </c:pt>
                <c:pt idx="6">
                  <c:v>43709</c:v>
                </c:pt>
                <c:pt idx="7">
                  <c:v>43739</c:v>
                </c:pt>
                <c:pt idx="8">
                  <c:v>43770</c:v>
                </c:pt>
              </c:numCache>
            </c:numRef>
          </c:cat>
          <c:val>
            <c:numRef>
              <c:f>'CASE 3'!$L$6:$L$14</c:f>
              <c:numCache>
                <c:formatCode>General</c:formatCode>
                <c:ptCount val="9"/>
                <c:pt idx="0">
                  <c:v>79</c:v>
                </c:pt>
                <c:pt idx="1">
                  <c:v>23</c:v>
                </c:pt>
                <c:pt idx="2">
                  <c:v>9</c:v>
                </c:pt>
                <c:pt idx="3">
                  <c:v>13</c:v>
                </c:pt>
                <c:pt idx="4">
                  <c:v>12</c:v>
                </c:pt>
                <c:pt idx="5">
                  <c:v>8</c:v>
                </c:pt>
                <c:pt idx="6">
                  <c:v>9</c:v>
                </c:pt>
                <c:pt idx="7">
                  <c:v>9</c:v>
                </c:pt>
                <c:pt idx="8">
                  <c:v>10</c:v>
                </c:pt>
              </c:numCache>
            </c:numRef>
          </c:val>
          <c:extLst>
            <c:ext xmlns:c16="http://schemas.microsoft.com/office/drawing/2014/chart" uri="{C3380CC4-5D6E-409C-BE32-E72D297353CC}">
              <c16:uniqueId val="{00000002-62FE-4A32-A004-B07F10C13B1C}"/>
            </c:ext>
          </c:extLst>
        </c:ser>
        <c:ser>
          <c:idx val="1"/>
          <c:order val="1"/>
          <c:tx>
            <c:strRef>
              <c:f>'CASE 3'!$M$5</c:f>
              <c:strCache>
                <c:ptCount val="1"/>
                <c:pt idx="0">
                  <c:v>Bank 2</c:v>
                </c:pt>
              </c:strCache>
            </c:strRef>
          </c:tx>
          <c:spPr>
            <a:solidFill>
              <a:srgbClr val="306EA5"/>
            </a:solidFill>
            <a:ln>
              <a:noFill/>
            </a:ln>
            <a:effectLst>
              <a:outerShdw blurRad="40000" dist="23000" dir="5400000" sx="101000" sy="101000" rotWithShape="0">
                <a:srgbClr val="000000">
                  <a:alpha val="35000"/>
                </a:srgbClr>
              </a:outerShdw>
            </a:effectLst>
          </c:spPr>
          <c:invertIfNegative val="0"/>
          <c:dPt>
            <c:idx val="0"/>
            <c:invertIfNegative val="0"/>
            <c:bubble3D val="0"/>
            <c:spPr>
              <a:solidFill>
                <a:srgbClr val="C00000"/>
              </a:solidFill>
              <a:ln>
                <a:noFill/>
              </a:ln>
              <a:effectLst>
                <a:outerShdw blurRad="40000" dist="23000" dir="5400000" sx="101000" sy="101000" rotWithShape="0">
                  <a:srgbClr val="000000">
                    <a:alpha val="35000"/>
                  </a:srgbClr>
                </a:outerShdw>
              </a:effectLst>
            </c:spPr>
            <c:extLst>
              <c:ext xmlns:c16="http://schemas.microsoft.com/office/drawing/2014/chart" uri="{C3380CC4-5D6E-409C-BE32-E72D297353CC}">
                <c16:uniqueId val="{00000004-62FE-4A32-A004-B07F10C13B1C}"/>
              </c:ext>
            </c:extLst>
          </c:dPt>
          <c:dLbls>
            <c:delete val="1"/>
          </c:dLbls>
          <c:cat>
            <c:numRef>
              <c:f>'CASE 3'!$K$6:$K$14</c:f>
              <c:numCache>
                <c:formatCode>mmm\-yy</c:formatCode>
                <c:ptCount val="9"/>
                <c:pt idx="0" formatCode="General">
                  <c:v>2018</c:v>
                </c:pt>
                <c:pt idx="1">
                  <c:v>43556</c:v>
                </c:pt>
                <c:pt idx="2">
                  <c:v>43586</c:v>
                </c:pt>
                <c:pt idx="3">
                  <c:v>43617</c:v>
                </c:pt>
                <c:pt idx="4">
                  <c:v>43647</c:v>
                </c:pt>
                <c:pt idx="5">
                  <c:v>43678</c:v>
                </c:pt>
                <c:pt idx="6">
                  <c:v>43709</c:v>
                </c:pt>
                <c:pt idx="7">
                  <c:v>43739</c:v>
                </c:pt>
                <c:pt idx="8">
                  <c:v>43770</c:v>
                </c:pt>
              </c:numCache>
            </c:numRef>
          </c:cat>
          <c:val>
            <c:numRef>
              <c:f>'CASE 3'!$M$6:$M$14</c:f>
              <c:numCache>
                <c:formatCode>General</c:formatCode>
                <c:ptCount val="9"/>
                <c:pt idx="0">
                  <c:v>29</c:v>
                </c:pt>
                <c:pt idx="1">
                  <c:v>2</c:v>
                </c:pt>
                <c:pt idx="2">
                  <c:v>0</c:v>
                </c:pt>
                <c:pt idx="3">
                  <c:v>9</c:v>
                </c:pt>
                <c:pt idx="4">
                  <c:v>10</c:v>
                </c:pt>
                <c:pt idx="5">
                  <c:v>10</c:v>
                </c:pt>
                <c:pt idx="6">
                  <c:v>6</c:v>
                </c:pt>
                <c:pt idx="7">
                  <c:v>13</c:v>
                </c:pt>
                <c:pt idx="8">
                  <c:v>10</c:v>
                </c:pt>
              </c:numCache>
            </c:numRef>
          </c:val>
          <c:extLst>
            <c:ext xmlns:c16="http://schemas.microsoft.com/office/drawing/2014/chart" uri="{C3380CC4-5D6E-409C-BE32-E72D297353CC}">
              <c16:uniqueId val="{00000005-62FE-4A32-A004-B07F10C13B1C}"/>
            </c:ext>
          </c:extLst>
        </c:ser>
        <c:dLbls>
          <c:dLblPos val="outEnd"/>
          <c:showLegendKey val="0"/>
          <c:showVal val="1"/>
          <c:showCatName val="0"/>
          <c:showSerName val="0"/>
          <c:showPercent val="0"/>
          <c:showBubbleSize val="0"/>
        </c:dLbls>
        <c:gapWidth val="219"/>
        <c:overlap val="-27"/>
        <c:axId val="1233704416"/>
        <c:axId val="1233598272"/>
      </c:barChart>
      <c:lineChart>
        <c:grouping val="standard"/>
        <c:varyColors val="0"/>
        <c:ser>
          <c:idx val="2"/>
          <c:order val="2"/>
          <c:tx>
            <c:strRef>
              <c:f>'CASE 3'!$N$5</c:f>
              <c:strCache>
                <c:ptCount val="1"/>
                <c:pt idx="0">
                  <c:v>Average BPs</c:v>
                </c:pt>
              </c:strCache>
            </c:strRef>
          </c:tx>
          <c:spPr>
            <a:ln w="31750" cap="rnd">
              <a:solidFill>
                <a:srgbClr val="F60000"/>
              </a:solidFill>
              <a:round/>
            </a:ln>
            <a:effectLst>
              <a:outerShdw blurRad="40000" dist="23000" dir="5400000" sx="101000" sy="101000" rotWithShape="0">
                <a:srgbClr val="000000">
                  <a:alpha val="35000"/>
                </a:srgbClr>
              </a:outerShdw>
            </a:effectLst>
          </c:spPr>
          <c:marker>
            <c:symbol val="circle"/>
            <c:size val="8"/>
            <c:spPr>
              <a:solidFill>
                <a:srgbClr val="F60000"/>
              </a:solidFill>
              <a:ln w="12700">
                <a:noFill/>
                <a:round/>
              </a:ln>
              <a:effectLst>
                <a:outerShdw blurRad="40000" dist="23000" dir="5400000" sx="101000" sy="101000" rotWithShape="0">
                  <a:srgbClr val="000000">
                    <a:alpha val="35000"/>
                  </a:srgbClr>
                </a:outerShdw>
              </a:effectLst>
            </c:spPr>
          </c:marker>
          <c:dLbls>
            <c:dLbl>
              <c:idx val="1"/>
              <c:layout>
                <c:manualLayout>
                  <c:x val="-2.8180355607241472E-3"/>
                  <c:y val="-2.2022710393678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FE-4A32-A004-B07F10C13B1C}"/>
                </c:ext>
              </c:extLst>
            </c:dLbl>
            <c:dLbl>
              <c:idx val="2"/>
              <c:layout>
                <c:manualLayout>
                  <c:x val="-9.8631244625346573E-3"/>
                  <c:y val="-4.7191522272168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FE-4A32-A004-B07F10C13B1C}"/>
                </c:ext>
              </c:extLst>
            </c:dLbl>
            <c:dLbl>
              <c:idx val="3"/>
              <c:layout>
                <c:manualLayout>
                  <c:x val="-1.9726248925069211E-2"/>
                  <c:y val="-4.4045420787357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2FE-4A32-A004-B07F10C13B1C}"/>
                </c:ext>
              </c:extLst>
            </c:dLbl>
            <c:dLbl>
              <c:idx val="4"/>
              <c:layout>
                <c:manualLayout>
                  <c:x val="-1.9726248925069211E-2"/>
                  <c:y val="-4.0899319302546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FE-4A32-A004-B07F10C13B1C}"/>
                </c:ext>
              </c:extLst>
            </c:dLbl>
            <c:dLbl>
              <c:idx val="5"/>
              <c:layout>
                <c:manualLayout>
                  <c:x val="-1.5499195583983055E-2"/>
                  <c:y val="-4.0899319302546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2FE-4A32-A004-B07F10C13B1C}"/>
                </c:ext>
              </c:extLst>
            </c:dLbl>
            <c:dLbl>
              <c:idx val="6"/>
              <c:layout>
                <c:manualLayout>
                  <c:x val="-1.8317231144707125E-2"/>
                  <c:y val="-4.0899319302546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2FE-4A32-A004-B07F10C13B1C}"/>
                </c:ext>
              </c:extLst>
            </c:dLbl>
            <c:dLbl>
              <c:idx val="7"/>
              <c:layout>
                <c:manualLayout>
                  <c:x val="-2.1135266705431401E-2"/>
                  <c:y val="-4.4045420787357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2FE-4A32-A004-B07F10C13B1C}"/>
                </c:ext>
              </c:extLst>
            </c:dLbl>
            <c:dLbl>
              <c:idx val="8"/>
              <c:layout>
                <c:manualLayout>
                  <c:x val="-2.2544284485793382E-2"/>
                  <c:y val="-4.4045420787357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2FE-4A32-A004-B07F10C13B1C}"/>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'CASE 3'!$K$6:$K$14</c:f>
              <c:numCache>
                <c:formatCode>mmm\-yy</c:formatCode>
                <c:ptCount val="9"/>
                <c:pt idx="0" formatCode="General">
                  <c:v>2018</c:v>
                </c:pt>
                <c:pt idx="1">
                  <c:v>43556</c:v>
                </c:pt>
                <c:pt idx="2">
                  <c:v>43586</c:v>
                </c:pt>
                <c:pt idx="3">
                  <c:v>43617</c:v>
                </c:pt>
                <c:pt idx="4">
                  <c:v>43647</c:v>
                </c:pt>
                <c:pt idx="5">
                  <c:v>43678</c:v>
                </c:pt>
                <c:pt idx="6">
                  <c:v>43709</c:v>
                </c:pt>
                <c:pt idx="7">
                  <c:v>43739</c:v>
                </c:pt>
                <c:pt idx="8">
                  <c:v>43770</c:v>
                </c:pt>
              </c:numCache>
            </c:numRef>
          </c:cat>
          <c:val>
            <c:numRef>
              <c:f>'CASE 3'!$N$6:$N$14</c:f>
              <c:numCache>
                <c:formatCode>0</c:formatCode>
                <c:ptCount val="9"/>
                <c:pt idx="0">
                  <c:v>54</c:v>
                </c:pt>
                <c:pt idx="1">
                  <c:v>12.5</c:v>
                </c:pt>
                <c:pt idx="2">
                  <c:v>4.5</c:v>
                </c:pt>
                <c:pt idx="3">
                  <c:v>11</c:v>
                </c:pt>
                <c:pt idx="4">
                  <c:v>11</c:v>
                </c:pt>
                <c:pt idx="5">
                  <c:v>9</c:v>
                </c:pt>
                <c:pt idx="6">
                  <c:v>7.5</c:v>
                </c:pt>
                <c:pt idx="7">
                  <c:v>11</c:v>
                </c:pt>
                <c:pt idx="8">
                  <c:v>10</c:v>
                </c:pt>
              </c:numCache>
            </c:numRef>
          </c:val>
          <c:smooth val="0"/>
          <c:extLst>
            <c:ext xmlns:c16="http://schemas.microsoft.com/office/drawing/2014/chart" uri="{C3380CC4-5D6E-409C-BE32-E72D297353CC}">
              <c16:uniqueId val="{0000000E-62FE-4A32-A004-B07F10C13B1C}"/>
            </c:ext>
          </c:extLst>
        </c:ser>
        <c:dLbls>
          <c:showLegendKey val="0"/>
          <c:showVal val="1"/>
          <c:showCatName val="0"/>
          <c:showSerName val="0"/>
          <c:showPercent val="0"/>
          <c:showBubbleSize val="0"/>
        </c:dLbls>
        <c:marker val="1"/>
        <c:smooth val="0"/>
        <c:axId val="1233704416"/>
        <c:axId val="1233598272"/>
      </c:lineChart>
      <c:catAx>
        <c:axId val="12337044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crossAx val="1233598272"/>
        <c:crosses val="autoZero"/>
        <c:auto val="1"/>
        <c:lblAlgn val="ctr"/>
        <c:lblOffset val="100"/>
        <c:noMultiLvlLbl val="0"/>
      </c:catAx>
      <c:valAx>
        <c:axId val="1233598272"/>
        <c:scaling>
          <c:orientation val="minMax"/>
        </c:scaling>
        <c:delete val="0"/>
        <c:axPos val="l"/>
        <c:majorGridlines>
          <c:spPr>
            <a:ln w="9525" cap="flat" cmpd="sng" algn="ctr">
              <a:solidFill>
                <a:schemeClr val="bg1">
                  <a:lumMod val="85000"/>
                </a:schemeClr>
              </a:solidFill>
              <a:round/>
            </a:ln>
            <a:effectLst/>
          </c:spPr>
        </c:majorGridlines>
        <c:minorGridlines>
          <c:spPr>
            <a:ln>
              <a:solidFill>
                <a:schemeClr val="bg1">
                  <a:lumMod val="95000"/>
                </a:schemeClr>
              </a:solidFill>
            </a:ln>
            <a:effectLst/>
          </c:spPr>
        </c:minorGridlines>
        <c:title>
          <c:tx>
            <c:rich>
              <a:bodyPr rot="-54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r>
                  <a:rPr lang="en-US" b="0" u="none">
                    <a:latin typeface="Arial Nova Cond" panose="020B0506020202020204" pitchFamily="34" charset="0"/>
                  </a:rPr>
                  <a:t>FX Markup in BPs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Nova Cond" panose="020B0506020202020204" pitchFamily="34" charset="0"/>
                <a:ea typeface="+mn-ea"/>
                <a:cs typeface="+mn-cs"/>
              </a:defRPr>
            </a:pPr>
            <a:endParaRPr lang="en-US"/>
          </a:p>
        </c:txPr>
        <c:crossAx val="1233704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Nova" panose="020B05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0.80203</cdr:x>
      <cdr:y>0.9342</cdr:y>
    </cdr:from>
    <cdr:to>
      <cdr:x>0.94715</cdr:x>
      <cdr:y>0.99085</cdr:y>
    </cdr:to>
    <cdr:sp macro="" textlink="">
      <cdr:nvSpPr>
        <cdr:cNvPr id="2" name="TextBox 2">
          <a:extLst xmlns:a="http://schemas.openxmlformats.org/drawingml/2006/main">
            <a:ext uri="{FF2B5EF4-FFF2-40B4-BE49-F238E27FC236}">
              <a16:creationId xmlns:a16="http://schemas.microsoft.com/office/drawing/2014/main" id="{40F4BEB3-D7E6-6F4F-BDE1-A66ACB53C4A9}"/>
            </a:ext>
          </a:extLst>
        </cdr:cNvPr>
        <cdr:cNvSpPr txBox="1"/>
      </cdr:nvSpPr>
      <cdr:spPr>
        <a:xfrm xmlns:a="http://schemas.openxmlformats.org/drawingml/2006/main">
          <a:off x="9674540" y="3951806"/>
          <a:ext cx="1750513" cy="239638"/>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050" dirty="0">
              <a:solidFill>
                <a:schemeClr val="tx1">
                  <a:lumMod val="85000"/>
                  <a:lumOff val="15000"/>
                </a:schemeClr>
              </a:solidFill>
              <a:latin typeface="Arial Nova" panose="020B0504020202020204" pitchFamily="34" charset="0"/>
            </a:rPr>
            <a:t>4</a:t>
          </a:r>
          <a:r>
            <a:rPr lang="en-US" sz="1050" baseline="30000" dirty="0">
              <a:solidFill>
                <a:schemeClr val="tx1">
                  <a:lumMod val="85000"/>
                  <a:lumOff val="15000"/>
                </a:schemeClr>
              </a:solidFill>
              <a:latin typeface="Arial Nova" panose="020B0504020202020204" pitchFamily="34" charset="0"/>
            </a:rPr>
            <a:t>th</a:t>
          </a:r>
          <a:r>
            <a:rPr lang="en-US" sz="1050" dirty="0">
              <a:solidFill>
                <a:schemeClr val="tx1">
                  <a:lumMod val="85000"/>
                  <a:lumOff val="15000"/>
                </a:schemeClr>
              </a:solidFill>
              <a:latin typeface="Arial Nova" panose="020B0504020202020204" pitchFamily="34" charset="0"/>
            </a:rPr>
            <a:t>  Q</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Global Company was able to get a 69 BP reduction and an 18 BP reduction, resulting in two new FX Bank Arrangements with their existing banks at 10 BPs each. The combined annual flow (across all their subsidiaries) was over $60M, with a total save of approximately $700,000.</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It is notable that the Global Company was able to negotiate this fair FX Markup Agreement across all their subsidiaries.</a:t>
            </a:r>
            <a:endParaRPr dirty="0"/>
          </a:p>
          <a:p>
            <a:pPr marL="0" lvl="0" indent="0" algn="l" rtl="0">
              <a:spcBef>
                <a:spcPts val="0"/>
              </a:spcBef>
              <a:spcAft>
                <a:spcPts val="0"/>
              </a:spcAft>
              <a:buNone/>
            </a:pPr>
            <a:endParaRPr dirty="0"/>
          </a:p>
        </p:txBody>
      </p:sp>
      <p:sp>
        <p:nvSpPr>
          <p:cNvPr id="334" name="Google Shape;3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04194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Avenir"/>
                <a:ea typeface="Avenir"/>
                <a:cs typeface="Avenir"/>
                <a:sym typeface="Avenir"/>
              </a:rPr>
              <a:t>BANKS ACCUSED OF OVERCHARGING SMALL CUSTOMERS FOR FX SERVICES</a:t>
            </a:r>
            <a:br>
              <a:rPr lang="en-US" sz="1100" b="1" dirty="0">
                <a:latin typeface="Cambria"/>
                <a:ea typeface="Cambria"/>
                <a:cs typeface="Cambria"/>
                <a:sym typeface="Cambria"/>
              </a:rPr>
            </a:br>
            <a:r>
              <a:rPr lang="en-US" sz="800" i="1" dirty="0"/>
              <a:t>Financial Times, </a:t>
            </a:r>
            <a:r>
              <a:rPr lang="en-US" sz="800" dirty="0"/>
              <a:t>June 16, 2019</a:t>
            </a:r>
            <a:endParaRPr dirty="0"/>
          </a:p>
          <a:p>
            <a:pPr marL="0" lvl="0" indent="0" algn="l" rtl="0">
              <a:spcBef>
                <a:spcPts val="0"/>
              </a:spcBef>
              <a:spcAft>
                <a:spcPts val="0"/>
              </a:spcAft>
              <a:buNone/>
            </a:pPr>
            <a:endParaRPr sz="800" dirty="0"/>
          </a:p>
          <a:p>
            <a:pPr marL="0" lvl="0" indent="0" algn="l" rtl="0">
              <a:spcBef>
                <a:spcPts val="0"/>
              </a:spcBef>
              <a:spcAft>
                <a:spcPts val="0"/>
              </a:spcAft>
              <a:buNone/>
            </a:pPr>
            <a:r>
              <a:rPr lang="en-US" dirty="0">
                <a:latin typeface="Arial"/>
                <a:ea typeface="Arial"/>
                <a:cs typeface="Arial"/>
                <a:sym typeface="Arial"/>
              </a:rPr>
              <a:t>Dr. Harald </a:t>
            </a:r>
            <a:r>
              <a:rPr lang="en-US" dirty="0" err="1">
                <a:latin typeface="Arial"/>
                <a:ea typeface="Arial"/>
                <a:cs typeface="Arial"/>
                <a:sym typeface="Arial"/>
              </a:rPr>
              <a:t>Hau</a:t>
            </a:r>
            <a:r>
              <a:rPr lang="en-US" dirty="0">
                <a:latin typeface="Arial"/>
                <a:ea typeface="Arial"/>
                <a:cs typeface="Arial"/>
                <a:sym typeface="Arial"/>
              </a:rPr>
              <a:t>, a professor at the University of Geneva, published a paper in which he discussed the Discriminatory Pricing of OTC Derivatives. </a:t>
            </a:r>
            <a:endParaRPr dirty="0"/>
          </a:p>
          <a:p>
            <a:pPr marL="0" lvl="0" indent="0" algn="l" rtl="0">
              <a:spcBef>
                <a:spcPts val="0"/>
              </a:spcBef>
              <a:spcAft>
                <a:spcPts val="0"/>
              </a:spcAft>
              <a:buNone/>
            </a:pPr>
            <a:r>
              <a:rPr lang="en-US" dirty="0">
                <a:latin typeface="Arial"/>
                <a:ea typeface="Arial"/>
                <a:cs typeface="Arial"/>
                <a:sym typeface="Arial"/>
              </a:rPr>
              <a:t>His research was based on the following hypotheses: </a:t>
            </a:r>
            <a:endParaRPr dirty="0"/>
          </a:p>
          <a:p>
            <a:pPr marL="342900" lvl="0" indent="-342900" algn="l" rtl="0">
              <a:spcBef>
                <a:spcPts val="0"/>
              </a:spcBef>
              <a:spcAft>
                <a:spcPts val="0"/>
              </a:spcAft>
              <a:buClr>
                <a:srgbClr val="002060"/>
              </a:buClr>
              <a:buSzPts val="1200"/>
              <a:buFont typeface="Arial"/>
              <a:buAutoNum type="arabicPeriod"/>
            </a:pPr>
            <a:r>
              <a:rPr lang="en-US" dirty="0">
                <a:solidFill>
                  <a:srgbClr val="002060"/>
                </a:solidFill>
                <a:latin typeface="Arial"/>
                <a:ea typeface="Arial"/>
                <a:cs typeface="Arial"/>
                <a:sym typeface="Arial"/>
              </a:rPr>
              <a:t>More sophisticated Clients incur lower transaction costs </a:t>
            </a:r>
            <a:endParaRPr dirty="0"/>
          </a:p>
          <a:p>
            <a:pPr marL="342900" lvl="0" indent="-342900" algn="l" rtl="0">
              <a:spcBef>
                <a:spcPts val="0"/>
              </a:spcBef>
              <a:spcAft>
                <a:spcPts val="0"/>
              </a:spcAft>
              <a:buClr>
                <a:srgbClr val="002060"/>
              </a:buClr>
              <a:buSzPts val="1200"/>
              <a:buFont typeface="Arial"/>
              <a:buAutoNum type="arabicPeriod"/>
            </a:pPr>
            <a:r>
              <a:rPr lang="en-US" dirty="0">
                <a:solidFill>
                  <a:srgbClr val="002060"/>
                </a:solidFill>
                <a:latin typeface="Arial"/>
                <a:ea typeface="Arial"/>
                <a:cs typeface="Arial"/>
                <a:sym typeface="Arial"/>
              </a:rPr>
              <a:t>Trades on Risk Quantifier platforms incur lower transaction costs. The effect is stronger for less sophisticated clients. </a:t>
            </a:r>
            <a:endParaRPr dirty="0"/>
          </a:p>
          <a:p>
            <a:pPr marL="0" lvl="0" indent="0" algn="l" rtl="0">
              <a:spcBef>
                <a:spcPts val="0"/>
              </a:spcBef>
              <a:spcAft>
                <a:spcPts val="0"/>
              </a:spcAft>
              <a:buNone/>
            </a:pPr>
            <a:endParaRPr dirty="0"/>
          </a:p>
        </p:txBody>
      </p:sp>
      <p:sp>
        <p:nvSpPr>
          <p:cNvPr id="172" name="Google Shape;1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Size of Transaction:</a:t>
            </a:r>
            <a:endParaRPr dirty="0"/>
          </a:p>
          <a:p>
            <a:pPr marL="171450" lvl="0" indent="-171450" algn="l" rtl="0">
              <a:spcBef>
                <a:spcPts val="0"/>
              </a:spcBef>
              <a:spcAft>
                <a:spcPts val="0"/>
              </a:spcAft>
              <a:buClr>
                <a:schemeClr val="dk1"/>
              </a:buClr>
              <a:buSzPts val="1200"/>
              <a:buFont typeface="Arial"/>
              <a:buChar char="•"/>
            </a:pPr>
            <a:r>
              <a:rPr lang="en-US" sz="1200" dirty="0">
                <a:latin typeface="Arial"/>
                <a:ea typeface="Arial"/>
                <a:cs typeface="Arial"/>
                <a:sym typeface="Arial"/>
              </a:rPr>
              <a:t>Smaller transactions are more likely to have high markups</a:t>
            </a:r>
            <a:endParaRPr sz="1200" dirty="0">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sz="1200" dirty="0">
                <a:latin typeface="Arial"/>
                <a:ea typeface="Arial"/>
                <a:cs typeface="Arial"/>
                <a:sym typeface="Arial"/>
              </a:rPr>
              <a:t>Larger transactions tend to have lower markups</a:t>
            </a:r>
            <a:endParaRPr sz="12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Currencies Involved</a:t>
            </a:r>
            <a:endParaRPr dirty="0"/>
          </a:p>
          <a:p>
            <a:pPr marL="171450" lvl="0" indent="-171450" algn="l" rtl="0">
              <a:spcBef>
                <a:spcPts val="0"/>
              </a:spcBef>
              <a:spcAft>
                <a:spcPts val="0"/>
              </a:spcAft>
              <a:buClr>
                <a:schemeClr val="dk1"/>
              </a:buClr>
              <a:buSzPts val="1200"/>
              <a:buFont typeface="Arial"/>
              <a:buChar char="•"/>
            </a:pPr>
            <a:r>
              <a:rPr lang="en-US" sz="1200" dirty="0">
                <a:latin typeface="Arial"/>
                <a:ea typeface="Arial"/>
                <a:cs typeface="Arial"/>
                <a:sym typeface="Arial"/>
              </a:rPr>
              <a:t>Developed market currencies are more likely to have lower markups</a:t>
            </a:r>
            <a:endParaRPr dirty="0"/>
          </a:p>
          <a:p>
            <a:pPr marL="171450" lvl="0" indent="-171450" algn="l" rtl="0">
              <a:spcBef>
                <a:spcPts val="0"/>
              </a:spcBef>
              <a:spcAft>
                <a:spcPts val="0"/>
              </a:spcAft>
              <a:buClr>
                <a:schemeClr val="dk1"/>
              </a:buClr>
              <a:buSzPts val="1200"/>
              <a:buFont typeface="Arial"/>
              <a:buChar char="•"/>
            </a:pPr>
            <a:r>
              <a:rPr lang="en-US" sz="1200" dirty="0">
                <a:latin typeface="Arial"/>
                <a:ea typeface="Arial"/>
                <a:cs typeface="Arial"/>
                <a:sym typeface="Arial"/>
              </a:rPr>
              <a:t>Exotic and emerging market currencies tend to have higher markups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Method of Transaction</a:t>
            </a:r>
            <a:endParaRPr dirty="0"/>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Client/Bank communication via phone can sometimes result in higher markups and take more time than via an online platform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Client Sophistication</a:t>
            </a:r>
            <a:endParaRPr dirty="0"/>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The level of experience, or “sophistication”, of a client can be a factor in their FX markup agreement</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Market Transparency</a:t>
            </a:r>
            <a:endParaRPr dirty="0"/>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As the market becomes more transparent, it is projected FX markups will come down</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5" name="Google Shape;20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75599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Transparency of the market and financial institutions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Bank negotiations and agreements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Consistent auditing</a:t>
            </a:r>
            <a:endParaRPr dirty="0"/>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238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A Middle Market Client was unknowingly paying an Excessive FX Markup along with modest FX fees. It is typical for Middle Market companies to be subject to excessively high markups. As in this case, Middle Market companies can pay markups as high as 476 BPs—this case proved a more appropriate markup is around 50 BPs. </a:t>
            </a:r>
            <a:endParaRPr/>
          </a:p>
          <a:p>
            <a:pPr marL="0" lvl="0" indent="0" algn="l" rtl="0">
              <a:spcBef>
                <a:spcPts val="0"/>
              </a:spcBef>
              <a:spcAft>
                <a:spcPts val="0"/>
              </a:spcAft>
              <a:buNone/>
            </a:pPr>
            <a:endParaRPr/>
          </a:p>
        </p:txBody>
      </p:sp>
      <p:sp>
        <p:nvSpPr>
          <p:cNvPr id="298" name="Google Shape;29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The middle market client was subject to the bank going off the “grid” and back to high markups from over 300 BPs, the client again incurred “Excessive FX Costs” as a result of an error, by the bank, in their FX pricing algorithm. This error went “unnoticed” for over a month until an external FX Rate Review highlighted the mistake. The bank then revised the client’s pricing algorithm and went back to 50 BPs. </a:t>
            </a:r>
            <a:endParaRPr dirty="0"/>
          </a:p>
          <a:p>
            <a:pPr marL="0" lvl="0" indent="0" algn="l" rtl="0">
              <a:spcBef>
                <a:spcPts val="0"/>
              </a:spcBef>
              <a:spcAft>
                <a:spcPts val="0"/>
              </a:spcAft>
              <a:buNone/>
            </a:pPr>
            <a:endParaRPr dirty="0"/>
          </a:p>
        </p:txBody>
      </p:sp>
      <p:sp>
        <p:nvSpPr>
          <p:cNvPr id="308" name="Google Shape;3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6932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An initial FX Rate Integrity Review showed the client would benefit from a competitive ”grid pricing” model. A structured grid is appropriate for larger FX Flows with both large and smaller FX transactions.’</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Based on a competitive Request For Proposals, one of the relationship banks won the FX Flow at a much lower cost.</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The grid was “structured” such that FX trades up to $1 million only had markups of 20 BPs and it dropped to only 3 BPs for transactions over $1 million.</a:t>
            </a:r>
            <a:endParaRPr dirty="0"/>
          </a:p>
          <a:p>
            <a:pPr marL="0" lvl="0" indent="0" algn="l" rtl="0">
              <a:spcBef>
                <a:spcPts val="0"/>
              </a:spcBef>
              <a:spcAft>
                <a:spcPts val="0"/>
              </a:spcAft>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It was one of the client’s Regional Banks that was hungry for ancillary business that bid at only 3 BPs compared to where they had been paying on average 67 BPs.</a:t>
            </a:r>
            <a:endParaRPr dirty="0"/>
          </a:p>
          <a:p>
            <a:pPr marL="0" lvl="0" indent="0" algn="l" rtl="0">
              <a:spcBef>
                <a:spcPts val="0"/>
              </a:spcBef>
              <a:spcAft>
                <a:spcPts val="0"/>
              </a:spcAft>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latin typeface="Arial"/>
                <a:ea typeface="Arial"/>
                <a:cs typeface="Arial"/>
                <a:sym typeface="Arial"/>
              </a:rPr>
              <a:t>The new FX arrangement reflects a 95% cost reduction.</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171450" lvl="0" indent="-171450" algn="l" rtl="0">
              <a:spcBef>
                <a:spcPts val="0"/>
              </a:spcBef>
              <a:spcAft>
                <a:spcPts val="0"/>
              </a:spcAft>
              <a:buClr>
                <a:schemeClr val="dk1"/>
              </a:buClr>
              <a:buSzPts val="1400"/>
              <a:buFont typeface="Arial"/>
              <a:buChar char="•"/>
            </a:pPr>
            <a:r>
              <a:rPr lang="en-US" sz="1400" dirty="0">
                <a:latin typeface="Arial"/>
                <a:ea typeface="Arial"/>
                <a:cs typeface="Arial"/>
                <a:sym typeface="Arial"/>
              </a:rPr>
              <a:t>The chart reflects a Corporate Client receiving a regular flow of Euros and doing FX window forwards to hedge them in US Dollars.</a:t>
            </a:r>
            <a:endParaRPr dirty="0"/>
          </a:p>
          <a:p>
            <a:pPr marL="171450" lvl="0" indent="-171450" algn="l" rtl="0">
              <a:spcBef>
                <a:spcPts val="0"/>
              </a:spcBef>
              <a:spcAft>
                <a:spcPts val="0"/>
              </a:spcAft>
              <a:buClr>
                <a:schemeClr val="dk1"/>
              </a:buClr>
              <a:buSzPts val="1400"/>
              <a:buFont typeface="Arial"/>
              <a:buChar char="•"/>
            </a:pPr>
            <a:r>
              <a:rPr lang="en-US" sz="1400" dirty="0">
                <a:latin typeface="Arial"/>
                <a:ea typeface="Arial"/>
                <a:cs typeface="Arial"/>
                <a:sym typeface="Arial"/>
              </a:rPr>
              <a:t>The graph, which we call the “Christmas Tree Chart”, demonstrates the results of the newly negotiated FX Markups.</a:t>
            </a:r>
            <a:endParaRPr dirty="0"/>
          </a:p>
          <a:p>
            <a:pPr marL="628650" lvl="1" indent="-171450" algn="l" rtl="0">
              <a:spcBef>
                <a:spcPts val="0"/>
              </a:spcBef>
              <a:spcAft>
                <a:spcPts val="0"/>
              </a:spcAft>
              <a:buClr>
                <a:schemeClr val="dk1"/>
              </a:buClr>
              <a:buSzPts val="1400"/>
              <a:buFont typeface="Arial"/>
              <a:buChar char="•"/>
            </a:pPr>
            <a:r>
              <a:rPr lang="en-US" sz="1400" dirty="0">
                <a:latin typeface="Arial"/>
                <a:ea typeface="Arial"/>
                <a:cs typeface="Arial"/>
                <a:sym typeface="Arial"/>
              </a:rPr>
              <a:t>The small </a:t>
            </a:r>
            <a:r>
              <a:rPr lang="en-US" sz="1400" b="1" dirty="0">
                <a:solidFill>
                  <a:srgbClr val="191F7F"/>
                </a:solidFill>
                <a:latin typeface="Arial"/>
                <a:ea typeface="Arial"/>
                <a:cs typeface="Arial"/>
                <a:sym typeface="Arial"/>
              </a:rPr>
              <a:t>Blue Bar </a:t>
            </a:r>
            <a:r>
              <a:rPr lang="en-US" sz="1400" dirty="0">
                <a:latin typeface="Arial"/>
                <a:ea typeface="Arial"/>
                <a:cs typeface="Arial"/>
                <a:sym typeface="Arial"/>
              </a:rPr>
              <a:t>is the cost of the new FX Markup (3 BPs), while the </a:t>
            </a:r>
            <a:r>
              <a:rPr lang="en-US" sz="1400" b="1" dirty="0">
                <a:solidFill>
                  <a:srgbClr val="FF0000"/>
                </a:solidFill>
                <a:latin typeface="Arial"/>
                <a:ea typeface="Arial"/>
                <a:cs typeface="Arial"/>
                <a:sym typeface="Arial"/>
              </a:rPr>
              <a:t>Red Bar </a:t>
            </a:r>
            <a:r>
              <a:rPr lang="en-US" sz="1400" dirty="0">
                <a:latin typeface="Arial"/>
                <a:ea typeface="Arial"/>
                <a:cs typeface="Arial"/>
                <a:sym typeface="Arial"/>
              </a:rPr>
              <a:t>reflects what the prior 67 BPs Markup would have cost for each quarter. The </a:t>
            </a:r>
            <a:r>
              <a:rPr lang="en-US" sz="1400" b="1" dirty="0">
                <a:solidFill>
                  <a:srgbClr val="548135"/>
                </a:solidFill>
                <a:latin typeface="Arial"/>
                <a:ea typeface="Arial"/>
                <a:cs typeface="Arial"/>
                <a:sym typeface="Arial"/>
              </a:rPr>
              <a:t>Green Bar </a:t>
            </a:r>
            <a:r>
              <a:rPr lang="en-US" sz="1400" dirty="0">
                <a:latin typeface="Arial"/>
                <a:ea typeface="Arial"/>
                <a:cs typeface="Arial"/>
                <a:sym typeface="Arial"/>
              </a:rPr>
              <a:t>reflects the large savings for each quarter. </a:t>
            </a:r>
            <a:endParaRPr dirty="0"/>
          </a:p>
          <a:p>
            <a:pPr marL="171450" lvl="0" indent="-171450" algn="l" rtl="0">
              <a:spcBef>
                <a:spcPts val="0"/>
              </a:spcBef>
              <a:spcAft>
                <a:spcPts val="0"/>
              </a:spcAft>
              <a:buClr>
                <a:schemeClr val="dk1"/>
              </a:buClr>
              <a:buSzPts val="1400"/>
              <a:buFont typeface="Arial"/>
              <a:buChar char="•"/>
            </a:pPr>
            <a:r>
              <a:rPr lang="en-US" sz="1400" dirty="0">
                <a:latin typeface="Arial"/>
                <a:ea typeface="Arial"/>
                <a:cs typeface="Arial"/>
                <a:sym typeface="Arial"/>
              </a:rPr>
              <a:t>This is the “Christmas Tree Chart” due to the heavy Red and Green, and because it was like a Christmas gift to the client!</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None/>
            </a:pPr>
            <a:endParaRPr dirty="0"/>
          </a:p>
        </p:txBody>
      </p:sp>
      <p:sp>
        <p:nvSpPr>
          <p:cNvPr id="326" name="Google Shape;32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D5A4-B49A-4972-AD69-83DE856ED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51C87-F65A-4DA6-B7DB-35A6E74BA2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529DA-B961-4639-B24A-6CA1A220F412}"/>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9D34DB50-3482-4D8E-9D2C-98EF5DC0A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ACFDB-D2A6-468E-8339-80E7B6127DE4}"/>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618946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9316-7C7D-4827-A5A9-D5B9045A0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B8E41-A806-42E6-9A6F-C612F7D25F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D779F-FFD4-42ED-83AD-2020508A4B2B}"/>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07F0BC91-F993-4D1E-8250-6FBB1B139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527FB-EC4B-4734-88F8-5AD55511CE72}"/>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267605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3A90-3160-4F6E-B50C-56B66C3298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DA387-A046-42D5-91A9-54F8FD6A0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59232A-956F-4C6F-B62B-788AA3E543B6}"/>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F856020F-6222-4304-BD24-E66BA2D26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23939-F3FA-428E-B142-5672911F74F4}"/>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113026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C3B9-5F1D-42D4-B9C1-E97EF526B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79871-4DC0-4A17-8450-28B676E1DF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390027-2164-43ED-92B9-7EC095F0B4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9F4A-923E-4CC8-A4E9-9F2376C41772}"/>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6" name="Footer Placeholder 5">
            <a:extLst>
              <a:ext uri="{FF2B5EF4-FFF2-40B4-BE49-F238E27FC236}">
                <a16:creationId xmlns:a16="http://schemas.microsoft.com/office/drawing/2014/main" id="{188AFDA7-9CF7-482C-A02E-B642B18DB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BEFFF-5F23-4FA5-A7D2-E384D9928F63}"/>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34408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6E55-B7A6-4431-A439-A3B281245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4B153B-3CF5-4F74-A68E-837C8A5B9B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46480E-CC11-4457-A5EB-DB81CF00D6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00A69-8FAC-43D0-B72C-5338CB760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930C4C-AF25-43B3-B37E-22A868980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BD5D0-7A38-4E54-BA9A-E1286B0D6247}"/>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8" name="Footer Placeholder 7">
            <a:extLst>
              <a:ext uri="{FF2B5EF4-FFF2-40B4-BE49-F238E27FC236}">
                <a16:creationId xmlns:a16="http://schemas.microsoft.com/office/drawing/2014/main" id="{16185C53-452F-45E0-809B-B230830ACD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96DC29-F651-41F3-9832-C946A5B4AA3F}"/>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1531083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D7CA-5DC7-4B09-B0F8-EA105C660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93C3C-8703-4DAB-850B-E40EF673DC2A}"/>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4" name="Footer Placeholder 3">
            <a:extLst>
              <a:ext uri="{FF2B5EF4-FFF2-40B4-BE49-F238E27FC236}">
                <a16:creationId xmlns:a16="http://schemas.microsoft.com/office/drawing/2014/main" id="{7763FFCB-699A-447B-A6F5-03530A9F13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32F741-375E-417B-902A-59CBB9A7CF2C}"/>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2042075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A2898-1690-4B96-B3C4-BC3C8802B530}"/>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3" name="Footer Placeholder 2">
            <a:extLst>
              <a:ext uri="{FF2B5EF4-FFF2-40B4-BE49-F238E27FC236}">
                <a16:creationId xmlns:a16="http://schemas.microsoft.com/office/drawing/2014/main" id="{DB08D810-A5A6-4845-B1AB-EC5FF74437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09C61-55BD-4C67-BBAD-62909D100D67}"/>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259912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15E7-9B59-4369-BB19-3157CF0C6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54D56-C561-425A-837D-EF065BA9D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555E5A-59E6-4447-8E0B-EF5CFCB3F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E09DBE-C00A-4BEB-8107-7CCEB6D59559}"/>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6" name="Footer Placeholder 5">
            <a:extLst>
              <a:ext uri="{FF2B5EF4-FFF2-40B4-BE49-F238E27FC236}">
                <a16:creationId xmlns:a16="http://schemas.microsoft.com/office/drawing/2014/main" id="{D18DF39D-3100-4514-ACB0-F83D1BA9D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03E07-0655-41DF-A1C3-13DC6D455CDB}"/>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137617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047E-02B4-497D-ADA6-884AC8AF75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C78D9-7AB7-4227-A658-9ED97DE74F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92AE23-9BED-45CE-8197-B81E22313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63D98-C194-4104-9567-E68B5B9811AB}"/>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6" name="Footer Placeholder 5">
            <a:extLst>
              <a:ext uri="{FF2B5EF4-FFF2-40B4-BE49-F238E27FC236}">
                <a16:creationId xmlns:a16="http://schemas.microsoft.com/office/drawing/2014/main" id="{FD3B8E30-A024-42FC-9C18-F4A27022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EB2B5-EB49-47D4-92C0-AFE8F8BB4191}"/>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391145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FE32-364F-42DD-A6E9-78F174157B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40E883-00EF-4059-ADE9-10BFA7992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D49AF-9FAE-4EF5-824A-96E67A0CE0AF}"/>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9300E69C-BD09-420B-A7B9-58B5DC5D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5F2E3-E24C-46DC-B7AB-92FE53AE77F1}"/>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84844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C01D0-3213-43C5-BC65-6088F4F944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78B175-D842-47D7-84FA-36CCC477EA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DDA9B-FB9D-4C08-BBE2-4DAB059882C7}"/>
              </a:ext>
            </a:extLst>
          </p:cNvPr>
          <p:cNvSpPr>
            <a:spLocks noGrp="1"/>
          </p:cNvSpPr>
          <p:nvPr>
            <p:ph type="dt" sz="half" idx="10"/>
          </p:nvPr>
        </p:nvSpPr>
        <p:spPr/>
        <p:txBody>
          <a:body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C86DF616-ADB6-4D53-BBD6-789CD9392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2C2C7-0F4A-4364-A2FA-74F866F40CBC}"/>
              </a:ext>
            </a:extLst>
          </p:cNvPr>
          <p:cNvSpPr>
            <a:spLocks noGrp="1"/>
          </p:cNvSpPr>
          <p:nvPr>
            <p:ph type="sldNum" sz="quarter" idx="12"/>
          </p:nvPr>
        </p:nvSpPr>
        <p:spPr/>
        <p:txBody>
          <a:bodyPr/>
          <a:lstStyle/>
          <a:p>
            <a:fld id="{299C8AD8-928C-4F9A-BD09-7AB135C27E46}" type="slidenum">
              <a:rPr lang="en-US" smtClean="0"/>
              <a:t>‹#›</a:t>
            </a:fld>
            <a:endParaRPr lang="en-US"/>
          </a:p>
        </p:txBody>
      </p:sp>
    </p:spTree>
    <p:extLst>
      <p:ext uri="{BB962C8B-B14F-4D97-AF65-F5344CB8AC3E}">
        <p14:creationId xmlns:p14="http://schemas.microsoft.com/office/powerpoint/2010/main" val="207580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0"/>
          <p:cNvSpPr>
            <a:spLocks noGrp="1"/>
          </p:cNvSpPr>
          <p:nvPr>
            <p:ph type="pic" idx="2"/>
          </p:nvPr>
        </p:nvSpPr>
        <p:spPr>
          <a:xfrm>
            <a:off x="5183188" y="987425"/>
            <a:ext cx="6172200" cy="4873625"/>
          </a:xfrm>
          <a:prstGeom prst="rect">
            <a:avLst/>
          </a:prstGeom>
          <a:noFill/>
          <a:ln>
            <a:noFill/>
          </a:ln>
        </p:spPr>
      </p:sp>
      <p:sp>
        <p:nvSpPr>
          <p:cNvPr id="68" name="Google Shape;68;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8E68F-D8CC-4FD6-9771-B8F3742F7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8BEB9-70B4-4F33-8AB1-B33670E16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D9D6E-559E-488C-9ACE-0C67C4735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14DB8-8566-49F5-84F5-6F4F224154E4}" type="datetimeFigureOut">
              <a:rPr lang="en-US" smtClean="0"/>
              <a:t>11/12/2021</a:t>
            </a:fld>
            <a:endParaRPr lang="en-US"/>
          </a:p>
        </p:txBody>
      </p:sp>
      <p:sp>
        <p:nvSpPr>
          <p:cNvPr id="5" name="Footer Placeholder 4">
            <a:extLst>
              <a:ext uri="{FF2B5EF4-FFF2-40B4-BE49-F238E27FC236}">
                <a16:creationId xmlns:a16="http://schemas.microsoft.com/office/drawing/2014/main" id="{393AD807-8650-4444-A8A6-C661BE9BE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946AD6-3575-4FD7-9813-875E2C12A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C8AD8-928C-4F9A-BD09-7AB135C27E46}" type="slidenum">
              <a:rPr lang="en-US" smtClean="0"/>
              <a:t>‹#›</a:t>
            </a:fld>
            <a:endParaRPr lang="en-US"/>
          </a:p>
        </p:txBody>
      </p:sp>
    </p:spTree>
    <p:extLst>
      <p:ext uri="{BB962C8B-B14F-4D97-AF65-F5344CB8AC3E}">
        <p14:creationId xmlns:p14="http://schemas.microsoft.com/office/powerpoint/2010/main" val="3467805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png"/><Relationship Id="rId4" Type="http://schemas.microsoft.com/office/2007/relationships/hdphoto" Target="../media/hdphoto3.wdp"/><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pic>
        <p:nvPicPr>
          <p:cNvPr id="10" name="Picture 9">
            <a:extLst>
              <a:ext uri="{FF2B5EF4-FFF2-40B4-BE49-F238E27FC236}">
                <a16:creationId xmlns:a16="http://schemas.microsoft.com/office/drawing/2014/main" id="{ACDD0095-1C1F-4739-BC4F-858DE6F68F6C}"/>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harpenSoften amount="-27000"/>
                    </a14:imgEffect>
                    <a14:imgEffect>
                      <a14:colorTemperature colorTemp="6215"/>
                    </a14:imgEffect>
                  </a14:imgLayer>
                </a14:imgProps>
              </a:ext>
              <a:ext uri="{28A0092B-C50C-407E-A947-70E740481C1C}">
                <a14:useLocalDpi xmlns:a14="http://schemas.microsoft.com/office/drawing/2010/main"/>
              </a:ext>
            </a:extLst>
          </a:blip>
          <a:srcRect l="11805" r="1677" b="24540"/>
          <a:stretch/>
        </p:blipFill>
        <p:spPr>
          <a:xfrm>
            <a:off x="0" y="304798"/>
            <a:ext cx="10812065" cy="6553200"/>
          </a:xfrm>
          <a:prstGeom prst="rect">
            <a:avLst/>
          </a:prstGeom>
        </p:spPr>
      </p:pic>
      <p:sp>
        <p:nvSpPr>
          <p:cNvPr id="3" name="Rectangle 2">
            <a:extLst>
              <a:ext uri="{FF2B5EF4-FFF2-40B4-BE49-F238E27FC236}">
                <a16:creationId xmlns:a16="http://schemas.microsoft.com/office/drawing/2014/main" id="{DE8A4BD1-0998-40E4-84AA-FC4D8FC858EB}"/>
              </a:ext>
            </a:extLst>
          </p:cNvPr>
          <p:cNvSpPr/>
          <p:nvPr/>
        </p:nvSpPr>
        <p:spPr>
          <a:xfrm>
            <a:off x="0" y="1"/>
            <a:ext cx="10472928" cy="253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p5"/>
          <p:cNvSpPr txBox="1">
            <a:spLocks noGrp="1"/>
          </p:cNvSpPr>
          <p:nvPr>
            <p:ph type="ctrTitle"/>
          </p:nvPr>
        </p:nvSpPr>
        <p:spPr>
          <a:xfrm>
            <a:off x="280416" y="0"/>
            <a:ext cx="9246394" cy="2535936"/>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5200"/>
              <a:buFont typeface="Calibri"/>
              <a:buNone/>
            </a:pPr>
            <a:r>
              <a:rPr lang="en-US" sz="4800" b="1" dirty="0">
                <a:solidFill>
                  <a:schemeClr val="tx1"/>
                </a:solidFill>
                <a:latin typeface="Arial Narrow" panose="020B0606020202030204" pitchFamily="34" charset="0"/>
              </a:rPr>
              <a:t>The Future of Integrity and Data Analytics in Foreign Exchange</a:t>
            </a:r>
            <a:endParaRPr dirty="0">
              <a:solidFill>
                <a:schemeClr val="tx1"/>
              </a:solidFill>
              <a:latin typeface="Arial Narrow" panose="020B0606020202030204" pitchFamily="34" charset="0"/>
            </a:endParaRPr>
          </a:p>
        </p:txBody>
      </p:sp>
      <p:sp>
        <p:nvSpPr>
          <p:cNvPr id="13" name="Rectangle 12">
            <a:extLst>
              <a:ext uri="{FF2B5EF4-FFF2-40B4-BE49-F238E27FC236}">
                <a16:creationId xmlns:a16="http://schemas.microsoft.com/office/drawing/2014/main" id="{8D02F165-5C5E-446C-8119-284CEADF9876}"/>
              </a:ext>
            </a:extLst>
          </p:cNvPr>
          <p:cNvSpPr/>
          <p:nvPr/>
        </p:nvSpPr>
        <p:spPr>
          <a:xfrm rot="5400000">
            <a:off x="7860792" y="2526794"/>
            <a:ext cx="6857999" cy="1804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150;p5" descr="A picture containing text, light&#10;&#10;Description automatically generated">
            <a:extLst>
              <a:ext uri="{FF2B5EF4-FFF2-40B4-BE49-F238E27FC236}">
                <a16:creationId xmlns:a16="http://schemas.microsoft.com/office/drawing/2014/main" id="{9447EA83-A1F7-4F31-B439-4DE516B22084}"/>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contrast="-20000"/>
                    </a14:imgEffect>
                  </a14:imgLayer>
                </a14:imgProps>
              </a:ext>
            </a:extLst>
          </a:blip>
          <a:srcRect/>
          <a:stretch/>
        </p:blipFill>
        <p:spPr>
          <a:xfrm>
            <a:off x="10056018" y="589304"/>
            <a:ext cx="1947863" cy="1357327"/>
          </a:xfrm>
          <a:prstGeom prst="rect">
            <a:avLst/>
          </a:prstGeom>
          <a:noFill/>
          <a:ln>
            <a:noFill/>
          </a:ln>
        </p:spPr>
      </p:pic>
    </p:spTree>
    <p:extLst>
      <p:ext uri="{BB962C8B-B14F-4D97-AF65-F5344CB8AC3E}">
        <p14:creationId xmlns:p14="http://schemas.microsoft.com/office/powerpoint/2010/main" val="447895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8"/>
          <p:cNvSpPr txBox="1"/>
          <p:nvPr/>
        </p:nvSpPr>
        <p:spPr>
          <a:xfrm>
            <a:off x="593766" y="325553"/>
            <a:ext cx="6234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2400" b="1" i="0" u="none" strike="noStrike" cap="none" dirty="0">
                <a:solidFill>
                  <a:srgbClr val="000000"/>
                </a:solidFill>
                <a:latin typeface="Arial Narrow" panose="020B0606020202030204" pitchFamily="34" charset="0"/>
                <a:ea typeface="Calibri"/>
                <a:cs typeface="Calibri"/>
                <a:sym typeface="Calibri"/>
              </a:rPr>
              <a:t>Case 1b: FX Markup Mistake – An Algorithm Issue</a:t>
            </a:r>
            <a:endParaRPr sz="1800" dirty="0">
              <a:latin typeface="Arial Narrow" panose="020B0606020202030204" pitchFamily="34" charset="0"/>
            </a:endParaRPr>
          </a:p>
        </p:txBody>
      </p:sp>
      <p:grpSp>
        <p:nvGrpSpPr>
          <p:cNvPr id="312" name="Google Shape;312;p18"/>
          <p:cNvGrpSpPr/>
          <p:nvPr/>
        </p:nvGrpSpPr>
        <p:grpSpPr>
          <a:xfrm>
            <a:off x="0" y="1149236"/>
            <a:ext cx="12192000" cy="4594339"/>
            <a:chOff x="-237518" y="1931820"/>
            <a:chExt cx="9717392" cy="4559527"/>
          </a:xfrm>
        </p:grpSpPr>
        <p:graphicFrame>
          <p:nvGraphicFramePr>
            <p:cNvPr id="313" name="Google Shape;313;p18"/>
            <p:cNvGraphicFramePr/>
            <p:nvPr>
              <p:extLst>
                <p:ext uri="{D42A27DB-BD31-4B8C-83A1-F6EECF244321}">
                  <p14:modId xmlns:p14="http://schemas.microsoft.com/office/powerpoint/2010/main" val="1148437076"/>
                </p:ext>
              </p:extLst>
            </p:nvPr>
          </p:nvGraphicFramePr>
          <p:xfrm>
            <a:off x="19469" y="1931820"/>
            <a:ext cx="9126944" cy="4040119"/>
          </p:xfrm>
          <a:graphic>
            <a:graphicData uri="http://schemas.openxmlformats.org/drawingml/2006/chart">
              <c:chart xmlns:c="http://schemas.openxmlformats.org/drawingml/2006/chart" xmlns:r="http://schemas.openxmlformats.org/officeDocument/2006/relationships" r:id="rId3"/>
            </a:graphicData>
          </a:graphic>
        </p:graphicFrame>
        <p:sp>
          <p:nvSpPr>
            <p:cNvPr id="314" name="Google Shape;314;p18"/>
            <p:cNvSpPr txBox="1"/>
            <p:nvPr/>
          </p:nvSpPr>
          <p:spPr>
            <a:xfrm>
              <a:off x="910771" y="2523033"/>
              <a:ext cx="293914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Arial Nova Cond" panose="020B0506020202020204" pitchFamily="34" charset="0"/>
                  <a:ea typeface="Avenir"/>
                  <a:cs typeface="Avenir"/>
                  <a:sym typeface="Avenir"/>
                </a:rPr>
                <a:t>Increased BP Markup</a:t>
              </a:r>
              <a:endParaRPr dirty="0">
                <a:latin typeface="Arial Nova Cond" panose="020B0506020202020204" pitchFamily="34" charset="0"/>
              </a:endParaRPr>
            </a:p>
          </p:txBody>
        </p:sp>
        <p:sp>
          <p:nvSpPr>
            <p:cNvPr id="315" name="Google Shape;315;p18"/>
            <p:cNvSpPr txBox="1"/>
            <p:nvPr/>
          </p:nvSpPr>
          <p:spPr>
            <a:xfrm>
              <a:off x="-237518" y="5847238"/>
              <a:ext cx="1926771"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Arial Nova" panose="020B0504020202020204" pitchFamily="34" charset="0"/>
                  <a:sym typeface="Arial"/>
                </a:rPr>
                <a:t>March 1</a:t>
              </a:r>
              <a:endParaRPr sz="1200" dirty="0">
                <a:latin typeface="Arial Nova" panose="020B0504020202020204" pitchFamily="34" charset="0"/>
              </a:endParaRPr>
            </a:p>
          </p:txBody>
        </p:sp>
        <p:sp>
          <p:nvSpPr>
            <p:cNvPr id="316" name="Google Shape;316;p18"/>
            <p:cNvSpPr txBox="1"/>
            <p:nvPr/>
          </p:nvSpPr>
          <p:spPr>
            <a:xfrm>
              <a:off x="3849914" y="5968127"/>
              <a:ext cx="43678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dirty="0">
                  <a:solidFill>
                    <a:srgbClr val="FF0000"/>
                  </a:solidFill>
                  <a:latin typeface="Arial Nova" panose="020B0504020202020204" pitchFamily="34" charset="0"/>
                  <a:sym typeface="Arial"/>
                </a:rPr>
                <a:t>* </a:t>
              </a:r>
              <a:r>
                <a:rPr lang="en-US" sz="1400" i="1" dirty="0">
                  <a:solidFill>
                    <a:schemeClr val="dk1"/>
                  </a:solidFill>
                  <a:latin typeface="Arial Nova" panose="020B0504020202020204" pitchFamily="34" charset="0"/>
                  <a:sym typeface="Arial"/>
                </a:rPr>
                <a:t>For 6 </a:t>
              </a:r>
              <a:r>
                <a:rPr lang="en-US" sz="1400" b="1" i="1" dirty="0">
                  <a:solidFill>
                    <a:srgbClr val="FF0000"/>
                  </a:solidFill>
                  <a:latin typeface="Arial Nova" panose="020B0504020202020204" pitchFamily="34" charset="0"/>
                  <a:sym typeface="Arial"/>
                </a:rPr>
                <a:t>“Off the Grid” </a:t>
              </a:r>
              <a:r>
                <a:rPr lang="en-US" sz="1400" i="1" dirty="0">
                  <a:solidFill>
                    <a:schemeClr val="dk1"/>
                  </a:solidFill>
                  <a:latin typeface="Arial Nova" panose="020B0504020202020204" pitchFamily="34" charset="0"/>
                  <a:sym typeface="Arial"/>
                </a:rPr>
                <a:t>trades, the client incurred </a:t>
              </a:r>
              <a:r>
                <a:rPr lang="en-US" sz="1400" b="1" i="1" dirty="0">
                  <a:solidFill>
                    <a:srgbClr val="FF0000"/>
                  </a:solidFill>
                  <a:latin typeface="Arial Nova" panose="020B0504020202020204" pitchFamily="34" charset="0"/>
                  <a:sym typeface="Arial"/>
                </a:rPr>
                <a:t>“Excessive FX Markup Costs” </a:t>
              </a:r>
              <a:r>
                <a:rPr lang="en-US" sz="1400" i="1" dirty="0">
                  <a:solidFill>
                    <a:schemeClr val="dk1"/>
                  </a:solidFill>
                  <a:latin typeface="Arial Nova" panose="020B0504020202020204" pitchFamily="34" charset="0"/>
                  <a:sym typeface="Arial"/>
                </a:rPr>
                <a:t>of approximately $7,000</a:t>
              </a:r>
              <a:endParaRPr sz="1400" i="1" dirty="0">
                <a:solidFill>
                  <a:srgbClr val="FF0000"/>
                </a:solidFill>
                <a:latin typeface="Arial Nova" panose="020B0504020202020204" pitchFamily="34" charset="0"/>
                <a:sym typeface="Arial"/>
              </a:endParaRPr>
            </a:p>
          </p:txBody>
        </p:sp>
        <p:cxnSp>
          <p:nvCxnSpPr>
            <p:cNvPr id="317" name="Google Shape;317;p18"/>
            <p:cNvCxnSpPr/>
            <p:nvPr/>
          </p:nvCxnSpPr>
          <p:spPr>
            <a:xfrm>
              <a:off x="4848099" y="5340927"/>
              <a:ext cx="2058465" cy="0"/>
            </a:xfrm>
            <a:prstGeom prst="straightConnector1">
              <a:avLst/>
            </a:prstGeom>
            <a:noFill/>
            <a:ln w="44450" cap="flat" cmpd="sng">
              <a:solidFill>
                <a:srgbClr val="FF0000"/>
              </a:solidFill>
              <a:prstDash val="solid"/>
              <a:miter lim="800000"/>
              <a:headEnd type="none" w="sm" len="sm"/>
              <a:tailEnd type="none" w="sm" len="sm"/>
            </a:ln>
          </p:spPr>
        </p:cxnSp>
        <p:cxnSp>
          <p:nvCxnSpPr>
            <p:cNvPr id="318" name="Google Shape;318;p18"/>
            <p:cNvCxnSpPr/>
            <p:nvPr/>
          </p:nvCxnSpPr>
          <p:spPr>
            <a:xfrm>
              <a:off x="540965" y="2669652"/>
              <a:ext cx="369806" cy="0"/>
            </a:xfrm>
            <a:prstGeom prst="straightConnector1">
              <a:avLst/>
            </a:prstGeom>
            <a:noFill/>
            <a:ln w="31750" cap="flat" cmpd="sng">
              <a:solidFill>
                <a:srgbClr val="FF0000"/>
              </a:solidFill>
              <a:prstDash val="solid"/>
              <a:miter lim="800000"/>
              <a:headEnd type="none" w="sm" len="sm"/>
              <a:tailEnd type="triangle" w="med" len="med"/>
            </a:ln>
          </p:spPr>
        </p:cxnSp>
        <p:cxnSp>
          <p:nvCxnSpPr>
            <p:cNvPr id="319" name="Google Shape;319;p18"/>
            <p:cNvCxnSpPr/>
            <p:nvPr/>
          </p:nvCxnSpPr>
          <p:spPr>
            <a:xfrm>
              <a:off x="540965" y="3111589"/>
              <a:ext cx="369806" cy="0"/>
            </a:xfrm>
            <a:prstGeom prst="straightConnector1">
              <a:avLst/>
            </a:prstGeom>
            <a:noFill/>
            <a:ln w="31750" cap="flat" cmpd="sng">
              <a:solidFill>
                <a:srgbClr val="306EA5"/>
              </a:solidFill>
              <a:prstDash val="solid"/>
              <a:miter lim="800000"/>
              <a:headEnd type="none" w="sm" len="sm"/>
              <a:tailEnd type="triangle" w="med" len="med"/>
            </a:ln>
          </p:spPr>
        </p:cxnSp>
        <p:sp>
          <p:nvSpPr>
            <p:cNvPr id="320" name="Google Shape;320;p18"/>
            <p:cNvSpPr txBox="1"/>
            <p:nvPr/>
          </p:nvSpPr>
          <p:spPr>
            <a:xfrm>
              <a:off x="910771" y="2977388"/>
              <a:ext cx="348121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Arial Nova Cond" panose="020B0506020202020204" pitchFamily="34" charset="0"/>
                  <a:ea typeface="Avenir"/>
                  <a:cs typeface="Avenir"/>
                  <a:sym typeface="Avenir"/>
                </a:rPr>
                <a:t>BP Markup </a:t>
              </a:r>
              <a:endParaRPr dirty="0">
                <a:latin typeface="Arial Nova Cond" panose="020B0506020202020204" pitchFamily="34" charset="0"/>
              </a:endParaRPr>
            </a:p>
            <a:p>
              <a:pPr marL="0" marR="0" lvl="0" indent="0" algn="l" rtl="0">
                <a:spcBef>
                  <a:spcPts val="0"/>
                </a:spcBef>
                <a:spcAft>
                  <a:spcPts val="0"/>
                </a:spcAft>
                <a:buNone/>
              </a:pPr>
              <a:r>
                <a:rPr lang="en-US" dirty="0">
                  <a:solidFill>
                    <a:schemeClr val="dk1"/>
                  </a:solidFill>
                  <a:latin typeface="Arial Nova Cond" panose="020B0506020202020204" pitchFamily="34" charset="0"/>
                  <a:ea typeface="Avenir"/>
                  <a:cs typeface="Avenir"/>
                  <a:sym typeface="Avenir"/>
                </a:rPr>
                <a:t>(Within Negotiated Agreement)</a:t>
              </a:r>
              <a:endParaRPr dirty="0">
                <a:latin typeface="Arial Nova Cond" panose="020B0506020202020204" pitchFamily="34" charset="0"/>
              </a:endParaRPr>
            </a:p>
          </p:txBody>
        </p:sp>
        <p:sp>
          <p:nvSpPr>
            <p:cNvPr id="321" name="Google Shape;321;p18"/>
            <p:cNvSpPr txBox="1"/>
            <p:nvPr/>
          </p:nvSpPr>
          <p:spPr>
            <a:xfrm>
              <a:off x="7553103" y="5852811"/>
              <a:ext cx="1926771"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Arial Nova" panose="020B0504020202020204" pitchFamily="34" charset="0"/>
                  <a:sym typeface="Arial"/>
                </a:rPr>
                <a:t>March 30</a:t>
              </a:r>
              <a:endParaRPr sz="1200" dirty="0">
                <a:latin typeface="Arial Nova" panose="020B0504020202020204" pitchFamily="34" charset="0"/>
              </a:endParaRPr>
            </a:p>
          </p:txBody>
        </p:sp>
        <p:sp>
          <p:nvSpPr>
            <p:cNvPr id="322" name="Google Shape;322;p18"/>
            <p:cNvSpPr txBox="1"/>
            <p:nvPr/>
          </p:nvSpPr>
          <p:spPr>
            <a:xfrm>
              <a:off x="6721981" y="3429000"/>
              <a:ext cx="248065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FF0000"/>
                  </a:solidFill>
                  <a:latin typeface="Arial Nova Cond" panose="020B0506020202020204" pitchFamily="34" charset="0"/>
                  <a:ea typeface="Avenir"/>
                  <a:cs typeface="Avenir"/>
                  <a:sym typeface="Avenir"/>
                </a:rPr>
                <a:t>“Off the Grid” </a:t>
              </a:r>
              <a:endParaRPr sz="1600" dirty="0">
                <a:latin typeface="Arial Nova Cond" panose="020B0506020202020204" pitchFamily="34" charset="0"/>
              </a:endParaRPr>
            </a:p>
            <a:p>
              <a:pPr marL="0" marR="0" lvl="0" indent="0" algn="ctr" rtl="0">
                <a:spcBef>
                  <a:spcPts val="0"/>
                </a:spcBef>
                <a:spcAft>
                  <a:spcPts val="0"/>
                </a:spcAft>
                <a:buNone/>
              </a:pPr>
              <a:r>
                <a:rPr lang="en-US" sz="1600" b="1" dirty="0">
                  <a:solidFill>
                    <a:srgbClr val="FF0000"/>
                  </a:solidFill>
                  <a:latin typeface="Arial Nova Cond" panose="020B0506020202020204" pitchFamily="34" charset="0"/>
                  <a:ea typeface="Avenir"/>
                  <a:cs typeface="Avenir"/>
                  <a:sym typeface="Avenir"/>
                </a:rPr>
                <a:t>&amp; </a:t>
              </a:r>
              <a:endParaRPr sz="1600" dirty="0">
                <a:latin typeface="Arial Nova Cond" panose="020B0506020202020204" pitchFamily="34" charset="0"/>
              </a:endParaRPr>
            </a:p>
            <a:p>
              <a:pPr marL="0" marR="0" lvl="0" indent="0" algn="ctr" rtl="0">
                <a:spcBef>
                  <a:spcPts val="0"/>
                </a:spcBef>
                <a:spcAft>
                  <a:spcPts val="0"/>
                </a:spcAft>
                <a:buNone/>
              </a:pPr>
              <a:r>
                <a:rPr lang="en-US" sz="1600" b="1" dirty="0">
                  <a:solidFill>
                    <a:srgbClr val="FF0000"/>
                  </a:solidFill>
                  <a:latin typeface="Arial Nova Cond" panose="020B0506020202020204" pitchFamily="34" charset="0"/>
                  <a:ea typeface="Avenir"/>
                  <a:cs typeface="Avenir"/>
                  <a:sym typeface="Avenir"/>
                </a:rPr>
                <a:t>“Excessive Markups” *</a:t>
              </a:r>
              <a:endParaRPr sz="1600" dirty="0">
                <a:latin typeface="Arial Nova Cond" panose="020B0506020202020204" pitchFamily="34" charset="0"/>
              </a:endParaRPr>
            </a:p>
          </p:txBody>
        </p:sp>
      </p:grpSp>
      <p:sp>
        <p:nvSpPr>
          <p:cNvPr id="16" name="Google Shape;304;p17">
            <a:extLst>
              <a:ext uri="{FF2B5EF4-FFF2-40B4-BE49-F238E27FC236}">
                <a16:creationId xmlns:a16="http://schemas.microsoft.com/office/drawing/2014/main" id="{29D0C639-17AE-4B88-B6DE-1C729709A4C5}"/>
              </a:ext>
            </a:extLst>
          </p:cNvPr>
          <p:cNvSpPr txBox="1"/>
          <p:nvPr/>
        </p:nvSpPr>
        <p:spPr>
          <a:xfrm>
            <a:off x="124533" y="5890788"/>
            <a:ext cx="10858748" cy="900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000000"/>
                </a:solidFill>
                <a:latin typeface="Arial Nova" panose="020B0504020202020204" pitchFamily="34" charset="0"/>
                <a:ea typeface="Calibri"/>
                <a:cs typeface="Calibri"/>
                <a:sym typeface="Calibri"/>
              </a:rPr>
              <a:t>FOOTNOTES:</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A middle market client was subject to their FX Provider going “off the grid” and back to high markups over 200 BPs. </a:t>
            </a:r>
            <a:r>
              <a:rPr lang="en-US" sz="1050" dirty="0">
                <a:latin typeface="Arial Nova" panose="020B0504020202020204" pitchFamily="34" charset="0"/>
                <a:ea typeface="Calibri"/>
                <a:cs typeface="Calibri"/>
                <a:sym typeface="Calibri"/>
              </a:rPr>
              <a:t>As a result of an error on the Providers’ behalf, the client incurred “Excessive FX Costs”.</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The error went “unnoticed” for over a month until a </a:t>
            </a:r>
            <a:r>
              <a:rPr lang="en-US" sz="1050" b="1" dirty="0">
                <a:solidFill>
                  <a:srgbClr val="000000"/>
                </a:solidFill>
                <a:latin typeface="Arial Nova" panose="020B0504020202020204" pitchFamily="34" charset="0"/>
                <a:ea typeface="Calibri"/>
                <a:cs typeface="Calibri"/>
                <a:sym typeface="Calibri"/>
              </a:rPr>
              <a:t>Foreign Exchange Rate Integrity</a:t>
            </a:r>
            <a:r>
              <a:rPr lang="en-US" sz="1050" b="1" dirty="0">
                <a:solidFill>
                  <a:srgbClr val="000000"/>
                </a:solidFill>
                <a:latin typeface="Calibri" panose="020F0502020204030204" pitchFamily="34" charset="0"/>
                <a:ea typeface="Calibri"/>
                <a:cs typeface="Calibri" panose="020F0502020204030204" pitchFamily="34" charset="0"/>
                <a:sym typeface="Calibri"/>
              </a:rPr>
              <a:t>®</a:t>
            </a:r>
            <a:r>
              <a:rPr lang="en-US" sz="1050" b="1" dirty="0">
                <a:solidFill>
                  <a:srgbClr val="000000"/>
                </a:solidFill>
                <a:latin typeface="Arial Nova" panose="020B0504020202020204" pitchFamily="34" charset="0"/>
                <a:ea typeface="Calibri"/>
                <a:cs typeface="Calibri"/>
                <a:sym typeface="Calibri"/>
              </a:rPr>
              <a:t> </a:t>
            </a:r>
            <a:r>
              <a:rPr lang="en-US" sz="1050" dirty="0">
                <a:solidFill>
                  <a:srgbClr val="000000"/>
                </a:solidFill>
                <a:latin typeface="Arial Nova" panose="020B0504020202020204" pitchFamily="34" charset="0"/>
                <a:ea typeface="Calibri"/>
                <a:cs typeface="Calibri"/>
                <a:sym typeface="Calibri"/>
              </a:rPr>
              <a:t>review highlighted the mistake. </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The FX Provider revised the client’s pricing algorithm and went back to 50 BPs, as agreed. </a:t>
            </a:r>
            <a:endParaRPr sz="1800" dirty="0">
              <a:latin typeface="Arial Nova" panose="020B0504020202020204" pitchFamily="34" charset="0"/>
            </a:endParaRPr>
          </a:p>
        </p:txBody>
      </p:sp>
      <p:pic>
        <p:nvPicPr>
          <p:cNvPr id="17" name="Google Shape;150;p5" descr="A picture containing text, light&#10;&#10;Description automatically generated">
            <a:extLst>
              <a:ext uri="{FF2B5EF4-FFF2-40B4-BE49-F238E27FC236}">
                <a16:creationId xmlns:a16="http://schemas.microsoft.com/office/drawing/2014/main" id="{FD2A2E8E-4706-4744-AB96-83E83F983600}"/>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310258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barn(outHorizontal)">
                                      <p:cBhvr>
                                        <p:cTn id="7" dur="5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p:nvPr/>
        </p:nvSpPr>
        <p:spPr>
          <a:xfrm>
            <a:off x="593766" y="325553"/>
            <a:ext cx="6234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2400" b="1" i="0" u="none" strike="noStrike" cap="none" dirty="0">
                <a:solidFill>
                  <a:srgbClr val="000000"/>
                </a:solidFill>
                <a:latin typeface="Arial Narrow" panose="020B0606020202030204" pitchFamily="34" charset="0"/>
                <a:ea typeface="Calibri"/>
                <a:cs typeface="Calibri"/>
                <a:sym typeface="Calibri"/>
              </a:rPr>
              <a:t>Case 2: 95% FX Markup Cost Savings</a:t>
            </a:r>
            <a:endParaRPr sz="1800" dirty="0">
              <a:latin typeface="Arial Narrow" panose="020B0606020202030204" pitchFamily="34" charset="0"/>
            </a:endParaRPr>
          </a:p>
        </p:txBody>
      </p:sp>
      <p:grpSp>
        <p:nvGrpSpPr>
          <p:cNvPr id="15" name="Group 14">
            <a:extLst>
              <a:ext uri="{FF2B5EF4-FFF2-40B4-BE49-F238E27FC236}">
                <a16:creationId xmlns:a16="http://schemas.microsoft.com/office/drawing/2014/main" id="{6092E864-D22A-4B42-A4C8-E3E40E432401}"/>
              </a:ext>
            </a:extLst>
          </p:cNvPr>
          <p:cNvGrpSpPr/>
          <p:nvPr/>
        </p:nvGrpSpPr>
        <p:grpSpPr>
          <a:xfrm>
            <a:off x="0" y="1526723"/>
            <a:ext cx="12062515" cy="4230145"/>
            <a:chOff x="0" y="1526723"/>
            <a:chExt cx="12062515" cy="4230145"/>
          </a:xfrm>
        </p:grpSpPr>
        <p:grpSp>
          <p:nvGrpSpPr>
            <p:cNvPr id="4" name="Group 3">
              <a:extLst>
                <a:ext uri="{FF2B5EF4-FFF2-40B4-BE49-F238E27FC236}">
                  <a16:creationId xmlns:a16="http://schemas.microsoft.com/office/drawing/2014/main" id="{A6E82D27-235F-4581-ACC4-32228E089713}"/>
                </a:ext>
              </a:extLst>
            </p:cNvPr>
            <p:cNvGrpSpPr/>
            <p:nvPr/>
          </p:nvGrpSpPr>
          <p:grpSpPr>
            <a:xfrm>
              <a:off x="0" y="1526723"/>
              <a:ext cx="12062515" cy="4230145"/>
              <a:chOff x="0" y="1526723"/>
              <a:chExt cx="12062515" cy="4230145"/>
            </a:xfrm>
          </p:grpSpPr>
          <p:sp>
            <p:nvSpPr>
              <p:cNvPr id="18" name="Rectangle 17">
                <a:extLst>
                  <a:ext uri="{FF2B5EF4-FFF2-40B4-BE49-F238E27FC236}">
                    <a16:creationId xmlns:a16="http://schemas.microsoft.com/office/drawing/2014/main" id="{EE7205C9-9859-4A3A-8F5A-83E964E8537B}"/>
                  </a:ext>
                </a:extLst>
              </p:cNvPr>
              <p:cNvSpPr/>
              <p:nvPr/>
            </p:nvSpPr>
            <p:spPr>
              <a:xfrm>
                <a:off x="9444757" y="3276601"/>
                <a:ext cx="2210080" cy="2138364"/>
              </a:xfrm>
              <a:prstGeom prst="rect">
                <a:avLst/>
              </a:prstGeom>
              <a:solidFill>
                <a:srgbClr val="00B05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CA1539-DE0C-4F74-A400-95E70A876565}"/>
                  </a:ext>
                </a:extLst>
              </p:cNvPr>
              <p:cNvSpPr/>
              <p:nvPr/>
            </p:nvSpPr>
            <p:spPr>
              <a:xfrm>
                <a:off x="6694222" y="3248025"/>
                <a:ext cx="2210080" cy="2157413"/>
              </a:xfrm>
              <a:prstGeom prst="rect">
                <a:avLst/>
              </a:prstGeom>
              <a:solidFill>
                <a:srgbClr val="00B05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77CA0D-BFD1-4D30-A16F-21FAE75E777D}"/>
                  </a:ext>
                </a:extLst>
              </p:cNvPr>
              <p:cNvSpPr/>
              <p:nvPr/>
            </p:nvSpPr>
            <p:spPr>
              <a:xfrm>
                <a:off x="3917573" y="3790950"/>
                <a:ext cx="2210080" cy="1614489"/>
              </a:xfrm>
              <a:prstGeom prst="rect">
                <a:avLst/>
              </a:prstGeom>
              <a:solidFill>
                <a:srgbClr val="00B05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12EDC56-EB20-4B81-88B5-5BBCF739D99B}"/>
                  </a:ext>
                </a:extLst>
              </p:cNvPr>
              <p:cNvSpPr/>
              <p:nvPr/>
            </p:nvSpPr>
            <p:spPr>
              <a:xfrm>
                <a:off x="1151013" y="2722519"/>
                <a:ext cx="2210080" cy="2683671"/>
              </a:xfrm>
              <a:prstGeom prst="rect">
                <a:avLst/>
              </a:prstGeom>
              <a:solidFill>
                <a:srgbClr val="00B05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2782488-CF0A-4798-8D60-7F99B3515E7F}"/>
                  </a:ext>
                </a:extLst>
              </p:cNvPr>
              <p:cNvGrpSpPr/>
              <p:nvPr/>
            </p:nvGrpSpPr>
            <p:grpSpPr>
              <a:xfrm>
                <a:off x="0" y="1526723"/>
                <a:ext cx="12062515" cy="4230145"/>
                <a:chOff x="0" y="2612573"/>
                <a:chExt cx="9144000" cy="3975916"/>
              </a:xfrm>
            </p:grpSpPr>
            <p:graphicFrame>
              <p:nvGraphicFramePr>
                <p:cNvPr id="7" name="Chart 6">
                  <a:extLst>
                    <a:ext uri="{FF2B5EF4-FFF2-40B4-BE49-F238E27FC236}">
                      <a16:creationId xmlns:a16="http://schemas.microsoft.com/office/drawing/2014/main" id="{8824330A-F303-49CE-80B2-8E4A4E6FB17D}"/>
                    </a:ext>
                  </a:extLst>
                </p:cNvPr>
                <p:cNvGraphicFramePr>
                  <a:graphicFrameLocks/>
                </p:cNvGraphicFramePr>
                <p:nvPr>
                  <p:extLst>
                    <p:ext uri="{D42A27DB-BD31-4B8C-83A1-F6EECF244321}">
                      <p14:modId xmlns:p14="http://schemas.microsoft.com/office/powerpoint/2010/main" val="1199601669"/>
                    </p:ext>
                  </p:extLst>
                </p:nvPr>
              </p:nvGraphicFramePr>
              <p:xfrm>
                <a:off x="0" y="2612573"/>
                <a:ext cx="9144000" cy="397591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3B032C3-1C6C-46ED-8FBC-83805FEE8FBF}"/>
                    </a:ext>
                  </a:extLst>
                </p:cNvPr>
                <p:cNvSpPr txBox="1"/>
                <p:nvPr/>
              </p:nvSpPr>
              <p:spPr>
                <a:xfrm>
                  <a:off x="989853" y="6326878"/>
                  <a:ext cx="1326995" cy="261610"/>
                </a:xfrm>
                <a:prstGeom prst="rect">
                  <a:avLst/>
                </a:prstGeom>
                <a:solidFill>
                  <a:schemeClr val="bg1"/>
                </a:solidFill>
                <a:ln>
                  <a:solidFill>
                    <a:schemeClr val="bg1"/>
                  </a:solidFill>
                </a:ln>
              </p:spPr>
              <p:txBody>
                <a:bodyPr wrap="square" rtlCol="0">
                  <a:spAutoFit/>
                </a:bodyPr>
                <a:lstStyle/>
                <a:p>
                  <a:pPr algn="ctr"/>
                  <a:r>
                    <a:rPr lang="en-US" sz="1050" dirty="0">
                      <a:solidFill>
                        <a:schemeClr val="tx1">
                          <a:lumMod val="85000"/>
                          <a:lumOff val="15000"/>
                        </a:schemeClr>
                      </a:solidFill>
                      <a:latin typeface="Arial Nova" panose="020B0504020202020204" pitchFamily="34" charset="0"/>
                    </a:rPr>
                    <a:t>1</a:t>
                  </a:r>
                  <a:r>
                    <a:rPr lang="en-US" sz="1050" baseline="30000" dirty="0">
                      <a:solidFill>
                        <a:schemeClr val="tx1">
                          <a:lumMod val="85000"/>
                          <a:lumOff val="15000"/>
                        </a:schemeClr>
                      </a:solidFill>
                      <a:latin typeface="Arial Nova" panose="020B0504020202020204" pitchFamily="34" charset="0"/>
                    </a:rPr>
                    <a:t>st</a:t>
                  </a:r>
                  <a:r>
                    <a:rPr lang="en-US" sz="1050" dirty="0">
                      <a:solidFill>
                        <a:schemeClr val="tx1">
                          <a:lumMod val="85000"/>
                          <a:lumOff val="15000"/>
                        </a:schemeClr>
                      </a:solidFill>
                      <a:latin typeface="Arial Nova" panose="020B0504020202020204" pitchFamily="34" charset="0"/>
                    </a:rPr>
                    <a:t> Q</a:t>
                  </a:r>
                </a:p>
              </p:txBody>
            </p:sp>
            <p:sp>
              <p:nvSpPr>
                <p:cNvPr id="9" name="TextBox 8">
                  <a:extLst>
                    <a:ext uri="{FF2B5EF4-FFF2-40B4-BE49-F238E27FC236}">
                      <a16:creationId xmlns:a16="http://schemas.microsoft.com/office/drawing/2014/main" id="{F4090BDB-E86B-49BC-BB48-114E40D3EC61}"/>
                    </a:ext>
                  </a:extLst>
                </p:cNvPr>
                <p:cNvSpPr txBox="1"/>
                <p:nvPr/>
              </p:nvSpPr>
              <p:spPr>
                <a:xfrm>
                  <a:off x="3143898" y="6326878"/>
                  <a:ext cx="1326995" cy="261610"/>
                </a:xfrm>
                <a:prstGeom prst="rect">
                  <a:avLst/>
                </a:prstGeom>
                <a:solidFill>
                  <a:schemeClr val="bg1"/>
                </a:solidFill>
                <a:ln>
                  <a:solidFill>
                    <a:schemeClr val="bg1"/>
                  </a:solidFill>
                </a:ln>
              </p:spPr>
              <p:txBody>
                <a:bodyPr wrap="square" rtlCol="0">
                  <a:spAutoFit/>
                </a:bodyPr>
                <a:lstStyle/>
                <a:p>
                  <a:pPr algn="ctr"/>
                  <a:r>
                    <a:rPr lang="en-US" sz="1050" dirty="0">
                      <a:solidFill>
                        <a:schemeClr val="tx1">
                          <a:lumMod val="85000"/>
                          <a:lumOff val="15000"/>
                        </a:schemeClr>
                      </a:solidFill>
                      <a:latin typeface="Arial Nova" panose="020B0504020202020204" pitchFamily="34" charset="0"/>
                    </a:rPr>
                    <a:t>2</a:t>
                  </a:r>
                  <a:r>
                    <a:rPr lang="en-US" sz="1050" baseline="30000" dirty="0">
                      <a:solidFill>
                        <a:schemeClr val="tx1">
                          <a:lumMod val="85000"/>
                          <a:lumOff val="15000"/>
                        </a:schemeClr>
                      </a:solidFill>
                      <a:latin typeface="Arial Nova" panose="020B0504020202020204" pitchFamily="34" charset="0"/>
                    </a:rPr>
                    <a:t>nd</a:t>
                  </a:r>
                  <a:r>
                    <a:rPr lang="en-US" sz="1050" dirty="0">
                      <a:solidFill>
                        <a:schemeClr val="tx1">
                          <a:lumMod val="85000"/>
                          <a:lumOff val="15000"/>
                        </a:schemeClr>
                      </a:solidFill>
                      <a:latin typeface="Arial Nova" panose="020B0504020202020204" pitchFamily="34" charset="0"/>
                    </a:rPr>
                    <a:t> Q</a:t>
                  </a:r>
                </a:p>
              </p:txBody>
            </p:sp>
            <p:sp>
              <p:nvSpPr>
                <p:cNvPr id="10" name="TextBox 9">
                  <a:extLst>
                    <a:ext uri="{FF2B5EF4-FFF2-40B4-BE49-F238E27FC236}">
                      <a16:creationId xmlns:a16="http://schemas.microsoft.com/office/drawing/2014/main" id="{9160DAEC-A481-4C10-8DD2-E5C60194349A}"/>
                    </a:ext>
                  </a:extLst>
                </p:cNvPr>
                <p:cNvSpPr txBox="1"/>
                <p:nvPr/>
              </p:nvSpPr>
              <p:spPr>
                <a:xfrm>
                  <a:off x="5248098" y="6326878"/>
                  <a:ext cx="1326995" cy="261610"/>
                </a:xfrm>
                <a:prstGeom prst="rect">
                  <a:avLst/>
                </a:prstGeom>
                <a:solidFill>
                  <a:schemeClr val="bg1"/>
                </a:solidFill>
                <a:ln>
                  <a:solidFill>
                    <a:schemeClr val="bg1"/>
                  </a:solidFill>
                </a:ln>
              </p:spPr>
              <p:txBody>
                <a:bodyPr wrap="square" rtlCol="0">
                  <a:spAutoFit/>
                </a:bodyPr>
                <a:lstStyle/>
                <a:p>
                  <a:pPr algn="ctr"/>
                  <a:r>
                    <a:rPr lang="en-US" sz="1050" dirty="0">
                      <a:solidFill>
                        <a:schemeClr val="tx1">
                          <a:lumMod val="85000"/>
                          <a:lumOff val="15000"/>
                        </a:schemeClr>
                      </a:solidFill>
                      <a:latin typeface="Arial Nova" panose="020B0504020202020204" pitchFamily="34" charset="0"/>
                    </a:rPr>
                    <a:t>3</a:t>
                  </a:r>
                  <a:r>
                    <a:rPr lang="en-US" sz="1050" baseline="30000" dirty="0">
                      <a:solidFill>
                        <a:schemeClr val="tx1">
                          <a:lumMod val="85000"/>
                          <a:lumOff val="15000"/>
                        </a:schemeClr>
                      </a:solidFill>
                      <a:latin typeface="Arial Nova" panose="020B0504020202020204" pitchFamily="34" charset="0"/>
                    </a:rPr>
                    <a:t>rd</a:t>
                  </a:r>
                  <a:r>
                    <a:rPr lang="en-US" sz="1050" dirty="0">
                      <a:solidFill>
                        <a:schemeClr val="tx1">
                          <a:lumMod val="85000"/>
                          <a:lumOff val="15000"/>
                        </a:schemeClr>
                      </a:solidFill>
                      <a:latin typeface="Arial Nova" panose="020B0504020202020204" pitchFamily="34" charset="0"/>
                    </a:rPr>
                    <a:t> Q</a:t>
                  </a:r>
                </a:p>
              </p:txBody>
            </p:sp>
            <p:sp>
              <p:nvSpPr>
                <p:cNvPr id="11" name="TextBox 10">
                  <a:extLst>
                    <a:ext uri="{FF2B5EF4-FFF2-40B4-BE49-F238E27FC236}">
                      <a16:creationId xmlns:a16="http://schemas.microsoft.com/office/drawing/2014/main" id="{3E13496C-363A-46B5-8D42-AA511838BEF3}"/>
                    </a:ext>
                  </a:extLst>
                </p:cNvPr>
                <p:cNvSpPr txBox="1"/>
                <p:nvPr/>
              </p:nvSpPr>
              <p:spPr>
                <a:xfrm>
                  <a:off x="740747" y="3311536"/>
                  <a:ext cx="963170" cy="433919"/>
                </a:xfrm>
                <a:prstGeom prst="rect">
                  <a:avLst/>
                </a:prstGeom>
                <a:noFill/>
              </p:spPr>
              <p:txBody>
                <a:bodyPr wrap="square" rtlCol="0">
                  <a:spAutoFit/>
                </a:bodyPr>
                <a:lstStyle/>
                <a:p>
                  <a:pPr algn="ctr"/>
                  <a:r>
                    <a:rPr lang="en-US" sz="1200" dirty="0">
                      <a:solidFill>
                        <a:srgbClr val="368253"/>
                      </a:solidFill>
                      <a:latin typeface="Arial Nova Cond" panose="020B0506020202020204" pitchFamily="34" charset="0"/>
                    </a:rPr>
                    <a:t>Approx. $58,500 in savings</a:t>
                  </a:r>
                </a:p>
              </p:txBody>
            </p:sp>
          </p:grpSp>
        </p:grpSp>
        <p:sp>
          <p:nvSpPr>
            <p:cNvPr id="19" name="TextBox 18">
              <a:extLst>
                <a:ext uri="{FF2B5EF4-FFF2-40B4-BE49-F238E27FC236}">
                  <a16:creationId xmlns:a16="http://schemas.microsoft.com/office/drawing/2014/main" id="{001C8FBA-EA60-4BF3-A78D-72358327F6E8}"/>
                </a:ext>
              </a:extLst>
            </p:cNvPr>
            <p:cNvSpPr txBox="1"/>
            <p:nvPr/>
          </p:nvSpPr>
          <p:spPr>
            <a:xfrm>
              <a:off x="7667658" y="1635425"/>
              <a:ext cx="3982635" cy="307777"/>
            </a:xfrm>
            <a:prstGeom prst="rect">
              <a:avLst/>
            </a:prstGeom>
            <a:noFill/>
          </p:spPr>
          <p:txBody>
            <a:bodyPr wrap="square" rtlCol="0">
              <a:spAutoFit/>
            </a:bodyPr>
            <a:lstStyle/>
            <a:p>
              <a:r>
                <a:rPr lang="en-US" dirty="0">
                  <a:solidFill>
                    <a:schemeClr val="tx1"/>
                  </a:solidFill>
                  <a:latin typeface="Arial Nova Cond" panose="020B0506020202020204" pitchFamily="34" charset="0"/>
                </a:rPr>
                <a:t>USD Markup (Based on Negotiated Agreement)</a:t>
              </a:r>
            </a:p>
          </p:txBody>
        </p:sp>
        <p:sp>
          <p:nvSpPr>
            <p:cNvPr id="20" name="TextBox 19">
              <a:extLst>
                <a:ext uri="{FF2B5EF4-FFF2-40B4-BE49-F238E27FC236}">
                  <a16:creationId xmlns:a16="http://schemas.microsoft.com/office/drawing/2014/main" id="{D020FC8C-52CD-4C15-87ED-EF3A244F2308}"/>
                </a:ext>
              </a:extLst>
            </p:cNvPr>
            <p:cNvSpPr txBox="1"/>
            <p:nvPr/>
          </p:nvSpPr>
          <p:spPr>
            <a:xfrm>
              <a:off x="7667658" y="1944688"/>
              <a:ext cx="3466414" cy="307777"/>
            </a:xfrm>
            <a:prstGeom prst="rect">
              <a:avLst/>
            </a:prstGeom>
            <a:noFill/>
          </p:spPr>
          <p:txBody>
            <a:bodyPr wrap="square" rtlCol="0">
              <a:spAutoFit/>
            </a:bodyPr>
            <a:lstStyle/>
            <a:p>
              <a:r>
                <a:rPr lang="en-US" dirty="0">
                  <a:solidFill>
                    <a:schemeClr val="tx1"/>
                  </a:solidFill>
                  <a:latin typeface="Arial Nova Cond" panose="020B0506020202020204" pitchFamily="34" charset="0"/>
                </a:rPr>
                <a:t>USD Markup (based on historic markup)</a:t>
              </a:r>
            </a:p>
          </p:txBody>
        </p:sp>
        <p:sp>
          <p:nvSpPr>
            <p:cNvPr id="21" name="TextBox 20">
              <a:extLst>
                <a:ext uri="{FF2B5EF4-FFF2-40B4-BE49-F238E27FC236}">
                  <a16:creationId xmlns:a16="http://schemas.microsoft.com/office/drawing/2014/main" id="{C43E28BB-B9C4-400B-A8D8-D296A8CB22B2}"/>
                </a:ext>
              </a:extLst>
            </p:cNvPr>
            <p:cNvSpPr txBox="1"/>
            <p:nvPr/>
          </p:nvSpPr>
          <p:spPr>
            <a:xfrm>
              <a:off x="7667658" y="2235319"/>
              <a:ext cx="3047686" cy="307777"/>
            </a:xfrm>
            <a:prstGeom prst="rect">
              <a:avLst/>
            </a:prstGeom>
            <a:noFill/>
          </p:spPr>
          <p:txBody>
            <a:bodyPr wrap="square" rtlCol="0">
              <a:spAutoFit/>
            </a:bodyPr>
            <a:lstStyle/>
            <a:p>
              <a:r>
                <a:rPr lang="en-US" dirty="0">
                  <a:solidFill>
                    <a:schemeClr val="tx1"/>
                  </a:solidFill>
                  <a:latin typeface="Arial Nova Cond" panose="020B0506020202020204" pitchFamily="34" charset="0"/>
                </a:rPr>
                <a:t>Gross Savings (in USD)</a:t>
              </a:r>
            </a:p>
          </p:txBody>
        </p:sp>
        <p:sp>
          <p:nvSpPr>
            <p:cNvPr id="22" name="TextBox 21">
              <a:extLst>
                <a:ext uri="{FF2B5EF4-FFF2-40B4-BE49-F238E27FC236}">
                  <a16:creationId xmlns:a16="http://schemas.microsoft.com/office/drawing/2014/main" id="{83F84385-BC17-40DF-97FE-0BF98BDC91DF}"/>
                </a:ext>
              </a:extLst>
            </p:cNvPr>
            <p:cNvSpPr txBox="1"/>
            <p:nvPr/>
          </p:nvSpPr>
          <p:spPr>
            <a:xfrm>
              <a:off x="3893256" y="3281659"/>
              <a:ext cx="1270588" cy="461665"/>
            </a:xfrm>
            <a:prstGeom prst="rect">
              <a:avLst/>
            </a:prstGeom>
            <a:noFill/>
          </p:spPr>
          <p:txBody>
            <a:bodyPr wrap="square" rtlCol="0">
              <a:spAutoFit/>
            </a:bodyPr>
            <a:lstStyle/>
            <a:p>
              <a:pPr algn="ctr"/>
              <a:r>
                <a:rPr lang="en-US" sz="1200" dirty="0">
                  <a:solidFill>
                    <a:srgbClr val="368253"/>
                  </a:solidFill>
                  <a:latin typeface="Arial Nova Cond" panose="020B0506020202020204" pitchFamily="34" charset="0"/>
                </a:rPr>
                <a:t>Approx. $31,000 in savings</a:t>
              </a:r>
            </a:p>
          </p:txBody>
        </p:sp>
        <p:sp>
          <p:nvSpPr>
            <p:cNvPr id="23" name="TextBox 22">
              <a:extLst>
                <a:ext uri="{FF2B5EF4-FFF2-40B4-BE49-F238E27FC236}">
                  <a16:creationId xmlns:a16="http://schemas.microsoft.com/office/drawing/2014/main" id="{533176D8-A7F9-416D-883B-9864029FB98D}"/>
                </a:ext>
              </a:extLst>
            </p:cNvPr>
            <p:cNvSpPr txBox="1"/>
            <p:nvPr/>
          </p:nvSpPr>
          <p:spPr>
            <a:xfrm>
              <a:off x="6694222" y="2754344"/>
              <a:ext cx="1270588" cy="461665"/>
            </a:xfrm>
            <a:prstGeom prst="rect">
              <a:avLst/>
            </a:prstGeom>
            <a:noFill/>
          </p:spPr>
          <p:txBody>
            <a:bodyPr wrap="square" rtlCol="0">
              <a:spAutoFit/>
            </a:bodyPr>
            <a:lstStyle/>
            <a:p>
              <a:pPr algn="ctr"/>
              <a:r>
                <a:rPr lang="en-US" sz="1200" dirty="0">
                  <a:solidFill>
                    <a:srgbClr val="368253"/>
                  </a:solidFill>
                  <a:latin typeface="Arial Nova Cond" panose="020B0506020202020204" pitchFamily="34" charset="0"/>
                </a:rPr>
                <a:t>Approx. $43,000 in savings</a:t>
              </a:r>
            </a:p>
          </p:txBody>
        </p:sp>
        <p:sp>
          <p:nvSpPr>
            <p:cNvPr id="24" name="TextBox 23">
              <a:extLst>
                <a:ext uri="{FF2B5EF4-FFF2-40B4-BE49-F238E27FC236}">
                  <a16:creationId xmlns:a16="http://schemas.microsoft.com/office/drawing/2014/main" id="{AA900DB2-BF52-4DA9-9ECB-7689A8E666A9}"/>
                </a:ext>
              </a:extLst>
            </p:cNvPr>
            <p:cNvSpPr txBox="1"/>
            <p:nvPr/>
          </p:nvSpPr>
          <p:spPr>
            <a:xfrm>
              <a:off x="9444756" y="2805410"/>
              <a:ext cx="1270588" cy="461665"/>
            </a:xfrm>
            <a:prstGeom prst="rect">
              <a:avLst/>
            </a:prstGeom>
            <a:noFill/>
          </p:spPr>
          <p:txBody>
            <a:bodyPr wrap="square" rtlCol="0">
              <a:spAutoFit/>
            </a:bodyPr>
            <a:lstStyle/>
            <a:p>
              <a:pPr algn="ctr"/>
              <a:r>
                <a:rPr lang="en-US" sz="1200" dirty="0">
                  <a:solidFill>
                    <a:srgbClr val="368253"/>
                  </a:solidFill>
                  <a:latin typeface="Arial Nova Cond" panose="020B0506020202020204" pitchFamily="34" charset="0"/>
                </a:rPr>
                <a:t>Approx. $40,000 in savings</a:t>
              </a:r>
            </a:p>
          </p:txBody>
        </p:sp>
        <p:sp>
          <p:nvSpPr>
            <p:cNvPr id="3" name="Rectangle 2">
              <a:extLst>
                <a:ext uri="{FF2B5EF4-FFF2-40B4-BE49-F238E27FC236}">
                  <a16:creationId xmlns:a16="http://schemas.microsoft.com/office/drawing/2014/main" id="{414B7075-78AB-4BEE-A113-AB610E6AE678}"/>
                </a:ext>
              </a:extLst>
            </p:cNvPr>
            <p:cNvSpPr/>
            <p:nvPr/>
          </p:nvSpPr>
          <p:spPr>
            <a:xfrm>
              <a:off x="7410450" y="1714500"/>
              <a:ext cx="257208" cy="121764"/>
            </a:xfrm>
            <a:prstGeom prst="rect">
              <a:avLst/>
            </a:prstGeom>
            <a:solidFill>
              <a:srgbClr val="306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39B1F7-B64B-4C53-8F56-C24C2258999B}"/>
                </a:ext>
              </a:extLst>
            </p:cNvPr>
            <p:cNvSpPr/>
            <p:nvPr/>
          </p:nvSpPr>
          <p:spPr>
            <a:xfrm>
              <a:off x="7410450" y="2037694"/>
              <a:ext cx="257208" cy="121764"/>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ACA2B48-8BEA-4049-A4A3-134122BE9ABC}"/>
                </a:ext>
              </a:extLst>
            </p:cNvPr>
            <p:cNvSpPr/>
            <p:nvPr/>
          </p:nvSpPr>
          <p:spPr>
            <a:xfrm>
              <a:off x="7410450" y="2334520"/>
              <a:ext cx="257208" cy="121764"/>
            </a:xfrm>
            <a:prstGeom prst="rect">
              <a:avLst/>
            </a:prstGeom>
            <a:solidFill>
              <a:srgbClr val="3BAF6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Google Shape;304;p17">
            <a:extLst>
              <a:ext uri="{FF2B5EF4-FFF2-40B4-BE49-F238E27FC236}">
                <a16:creationId xmlns:a16="http://schemas.microsoft.com/office/drawing/2014/main" id="{0189DC9A-CCAC-4E4C-9A68-22773B7E78EC}"/>
              </a:ext>
            </a:extLst>
          </p:cNvPr>
          <p:cNvSpPr txBox="1"/>
          <p:nvPr/>
        </p:nvSpPr>
        <p:spPr>
          <a:xfrm>
            <a:off x="129485" y="5818833"/>
            <a:ext cx="10858748" cy="900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000000"/>
                </a:solidFill>
                <a:latin typeface="Arial Nova" panose="020B0504020202020204" pitchFamily="34" charset="0"/>
                <a:ea typeface="Calibri"/>
                <a:cs typeface="Calibri"/>
                <a:sym typeface="Calibri"/>
              </a:rPr>
              <a:t>FOOTNOTES:</a:t>
            </a:r>
          </a:p>
          <a:p>
            <a:pPr marL="171450" marR="0" lvl="0" indent="-171450" algn="l" rtl="0">
              <a:spcBef>
                <a:spcPts val="0"/>
              </a:spcBef>
              <a:spcAft>
                <a:spcPts val="0"/>
              </a:spcAft>
              <a:buFontTx/>
              <a:buChar char="-"/>
            </a:pPr>
            <a:r>
              <a:rPr lang="en-US" sz="1050" dirty="0">
                <a:latin typeface="Arial Nova" panose="020B0504020202020204" pitchFamily="34" charset="0"/>
                <a:cs typeface="Calibri"/>
                <a:sym typeface="Calibri"/>
              </a:rPr>
              <a:t>This chart reflects a corporate client receiving a regular flow of Euros and doing FX window forwards to hedge them in US Dollars. This demonstrates the results of newly negotiated FX Markups</a:t>
            </a:r>
          </a:p>
          <a:p>
            <a:pPr marL="171450" marR="0" lvl="0" indent="-171450" algn="l" rtl="0">
              <a:spcBef>
                <a:spcPts val="0"/>
              </a:spcBef>
              <a:spcAft>
                <a:spcPts val="0"/>
              </a:spcAft>
              <a:buFontTx/>
              <a:buChar char="-"/>
            </a:pPr>
            <a:r>
              <a:rPr lang="en-US" sz="1050" dirty="0">
                <a:latin typeface="Arial Nova" panose="020B0504020202020204" pitchFamily="34" charset="0"/>
                <a:cs typeface="Calibri"/>
                <a:sym typeface="Calibri"/>
              </a:rPr>
              <a:t>The new FX Markup of 3 BPs (shown in USD by the blue bar) is a significant improvement from the client’s previous markup of 67 BPs (shown in USD by the red bar). The green area reflects the large savings for each quarter, due to the newly negotiated markup agreement. </a:t>
            </a:r>
          </a:p>
        </p:txBody>
      </p:sp>
      <p:pic>
        <p:nvPicPr>
          <p:cNvPr id="29" name="Google Shape;150;p5" descr="A picture containing text, light&#10;&#10;Description automatically generated">
            <a:extLst>
              <a:ext uri="{FF2B5EF4-FFF2-40B4-BE49-F238E27FC236}">
                <a16:creationId xmlns:a16="http://schemas.microsoft.com/office/drawing/2014/main" id="{DB3C6B85-CAF6-4DD7-9FF3-719D21BF37EF}"/>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0"/>
          <p:cNvSpPr txBox="1"/>
          <p:nvPr/>
        </p:nvSpPr>
        <p:spPr>
          <a:xfrm>
            <a:off x="593765" y="325553"/>
            <a:ext cx="653608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2400" b="1" i="0" u="none" strike="noStrike" cap="none" dirty="0">
                <a:solidFill>
                  <a:srgbClr val="000000"/>
                </a:solidFill>
                <a:latin typeface="Arial Narrow" panose="020B0606020202030204" pitchFamily="34" charset="0"/>
                <a:ea typeface="Calibri"/>
                <a:cs typeface="Calibri"/>
                <a:sym typeface="Calibri"/>
              </a:rPr>
              <a:t>Case 3: Two Significant FX Arrangements</a:t>
            </a:r>
            <a:endParaRPr sz="1800" dirty="0">
              <a:latin typeface="Arial Narrow" panose="020B0606020202030204" pitchFamily="34" charset="0"/>
            </a:endParaRPr>
          </a:p>
        </p:txBody>
      </p:sp>
      <p:sp>
        <p:nvSpPr>
          <p:cNvPr id="347" name="Google Shape;347;p20"/>
          <p:cNvSpPr txBox="1"/>
          <p:nvPr/>
        </p:nvSpPr>
        <p:spPr>
          <a:xfrm>
            <a:off x="177689" y="5747033"/>
            <a:ext cx="11115403" cy="900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000000"/>
                </a:solidFill>
                <a:latin typeface="Arial Nova" panose="020B0504020202020204" pitchFamily="34" charset="0"/>
                <a:ea typeface="Calibri"/>
                <a:cs typeface="Calibri"/>
                <a:sym typeface="Calibri"/>
              </a:rPr>
              <a:t>FOOTNOTES:</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latin typeface="Arial Nova" panose="020B0504020202020204" pitchFamily="34" charset="0"/>
                <a:ea typeface="Calibri"/>
                <a:cs typeface="Calibri"/>
                <a:sym typeface="Calibri"/>
              </a:rPr>
              <a:t>This Global Company was managing their FX activity through two FX Provider. With </a:t>
            </a:r>
            <a:r>
              <a:rPr lang="en-US" sz="1050" b="1" dirty="0">
                <a:latin typeface="Arial Nova" panose="020B0504020202020204" pitchFamily="34" charset="0"/>
                <a:ea typeface="Calibri"/>
                <a:cs typeface="Calibri"/>
                <a:sym typeface="Calibri"/>
              </a:rPr>
              <a:t>Foreign Exchange Rate Integrity</a:t>
            </a:r>
            <a:r>
              <a:rPr lang="en-US" sz="1050" b="1" dirty="0">
                <a:latin typeface="Calibri" panose="020F0502020204030204" pitchFamily="34" charset="0"/>
                <a:ea typeface="Calibri"/>
                <a:cs typeface="Calibri" panose="020F0502020204030204" pitchFamily="34" charset="0"/>
                <a:sym typeface="Calibri"/>
              </a:rPr>
              <a:t>®</a:t>
            </a:r>
            <a:r>
              <a:rPr lang="en-US" sz="1050" dirty="0">
                <a:latin typeface="Arial Nova" panose="020B0504020202020204" pitchFamily="34" charset="0"/>
                <a:ea typeface="Calibri"/>
                <a:cs typeface="Calibri"/>
                <a:sym typeface="Calibri"/>
              </a:rPr>
              <a:t>, the Global Company was able to get a 69 BPs reduction (for Bank 1) and an 18 BPs reduction (for Bank 2), resulting in two new FX Bank Arrangements at 10 BPs each. </a:t>
            </a: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The combined annual flow (across all their subsidiaries</a:t>
            </a:r>
            <a:r>
              <a:rPr lang="en-US" sz="1050" dirty="0">
                <a:latin typeface="Arial Nova" panose="020B0504020202020204" pitchFamily="34" charset="0"/>
                <a:ea typeface="Calibri"/>
                <a:cs typeface="Calibri"/>
                <a:sym typeface="Calibri"/>
              </a:rPr>
              <a:t>) was over $60M, with a total save of approximately $700,000. </a:t>
            </a:r>
            <a:endParaRPr lang="en-US" sz="1050" dirty="0">
              <a:solidFill>
                <a:srgbClr val="000000"/>
              </a:solidFill>
              <a:latin typeface="Arial Nova" panose="020B0504020202020204" pitchFamily="34" charset="0"/>
              <a:ea typeface="Calibri"/>
              <a:cs typeface="Calibri"/>
              <a:sym typeface="Calibri"/>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It is notable that in the second month of the 1</a:t>
            </a:r>
            <a:r>
              <a:rPr lang="en-US" sz="1050" baseline="30000" dirty="0">
                <a:solidFill>
                  <a:srgbClr val="000000"/>
                </a:solidFill>
                <a:latin typeface="Arial Nova" panose="020B0504020202020204" pitchFamily="34" charset="0"/>
                <a:ea typeface="Calibri"/>
                <a:cs typeface="Calibri"/>
                <a:sym typeface="Calibri"/>
              </a:rPr>
              <a:t>st</a:t>
            </a:r>
            <a:r>
              <a:rPr lang="en-US" sz="1050" dirty="0">
                <a:solidFill>
                  <a:srgbClr val="000000"/>
                </a:solidFill>
                <a:latin typeface="Arial Nova" panose="020B0504020202020204" pitchFamily="34" charset="0"/>
                <a:ea typeface="Calibri"/>
                <a:cs typeface="Calibri"/>
                <a:sym typeface="Calibri"/>
              </a:rPr>
              <a:t> quarter review, ”Bank 2” charged 0 BPs for FX transactions, while Bank 2 similarly maintained the agreement to remain below 10 BPs.</a:t>
            </a:r>
            <a:endParaRPr sz="1800" dirty="0">
              <a:latin typeface="Arial Nova" panose="020B0504020202020204" pitchFamily="34" charset="0"/>
            </a:endParaRPr>
          </a:p>
        </p:txBody>
      </p:sp>
      <p:grpSp>
        <p:nvGrpSpPr>
          <p:cNvPr id="6" name="Group 5">
            <a:extLst>
              <a:ext uri="{FF2B5EF4-FFF2-40B4-BE49-F238E27FC236}">
                <a16:creationId xmlns:a16="http://schemas.microsoft.com/office/drawing/2014/main" id="{9FDB453E-94CF-4870-B564-827D8E24C47B}"/>
              </a:ext>
            </a:extLst>
          </p:cNvPr>
          <p:cNvGrpSpPr/>
          <p:nvPr/>
        </p:nvGrpSpPr>
        <p:grpSpPr>
          <a:xfrm>
            <a:off x="0" y="957964"/>
            <a:ext cx="11988291" cy="4581398"/>
            <a:chOff x="0" y="957964"/>
            <a:chExt cx="11988291" cy="4581398"/>
          </a:xfrm>
        </p:grpSpPr>
        <p:graphicFrame>
          <p:nvGraphicFramePr>
            <p:cNvPr id="342" name="Google Shape;342;p20"/>
            <p:cNvGraphicFramePr/>
            <p:nvPr>
              <p:extLst>
                <p:ext uri="{D42A27DB-BD31-4B8C-83A1-F6EECF244321}">
                  <p14:modId xmlns:p14="http://schemas.microsoft.com/office/powerpoint/2010/main" val="2665974992"/>
                </p:ext>
              </p:extLst>
            </p:nvPr>
          </p:nvGraphicFramePr>
          <p:xfrm>
            <a:off x="0" y="957964"/>
            <a:ext cx="11988291" cy="4581398"/>
          </p:xfrm>
          <a:graphic>
            <a:graphicData uri="http://schemas.openxmlformats.org/drawingml/2006/chart">
              <c:chart xmlns:c="http://schemas.openxmlformats.org/drawingml/2006/chart" xmlns:r="http://schemas.openxmlformats.org/officeDocument/2006/relationships" r:id="rId3"/>
            </a:graphicData>
          </a:graphic>
        </p:graphicFrame>
        <p:sp>
          <p:nvSpPr>
            <p:cNvPr id="16" name="Google Shape;343;p20">
              <a:extLst>
                <a:ext uri="{FF2B5EF4-FFF2-40B4-BE49-F238E27FC236}">
                  <a16:creationId xmlns:a16="http://schemas.microsoft.com/office/drawing/2014/main" id="{317D67E1-B588-40BF-B941-E11DF2C3E8D2}"/>
                </a:ext>
              </a:extLst>
            </p:cNvPr>
            <p:cNvSpPr txBox="1"/>
            <p:nvPr/>
          </p:nvSpPr>
          <p:spPr>
            <a:xfrm>
              <a:off x="4641501" y="1569140"/>
              <a:ext cx="33588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i="0" u="none" strike="noStrike" cap="none" dirty="0">
                  <a:solidFill>
                    <a:srgbClr val="000000"/>
                  </a:solidFill>
                  <a:latin typeface="Arial Nova Cond" panose="020B0506020202020204" pitchFamily="34" charset="0"/>
                  <a:ea typeface="Calibri"/>
                  <a:cs typeface="Calibri"/>
                  <a:sym typeface="Calibri"/>
                </a:rPr>
                <a:t>Bank 2 (With FXRI</a:t>
              </a:r>
              <a:r>
                <a:rPr lang="en-US" i="0"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i="0" u="none" strike="noStrike" cap="none" dirty="0">
                  <a:solidFill>
                    <a:srgbClr val="000000"/>
                  </a:solidFill>
                  <a:latin typeface="Arial Nova Cond" panose="020B0506020202020204" pitchFamily="34" charset="0"/>
                  <a:ea typeface="Calibri"/>
                  <a:cs typeface="Calibri"/>
                  <a:sym typeface="Calibri"/>
                </a:rPr>
                <a:t> Negotiated Agreement)</a:t>
              </a:r>
              <a:endParaRPr dirty="0">
                <a:latin typeface="Arial Nova Cond" panose="020B0506020202020204" pitchFamily="34" charset="0"/>
              </a:endParaRPr>
            </a:p>
          </p:txBody>
        </p:sp>
        <p:sp>
          <p:nvSpPr>
            <p:cNvPr id="17" name="Google Shape;343;p20">
              <a:extLst>
                <a:ext uri="{FF2B5EF4-FFF2-40B4-BE49-F238E27FC236}">
                  <a16:creationId xmlns:a16="http://schemas.microsoft.com/office/drawing/2014/main" id="{E11E84F4-F9E6-4CD5-A883-60211EA6F1EC}"/>
                </a:ext>
              </a:extLst>
            </p:cNvPr>
            <p:cNvSpPr txBox="1"/>
            <p:nvPr/>
          </p:nvSpPr>
          <p:spPr>
            <a:xfrm>
              <a:off x="4641501" y="1254010"/>
              <a:ext cx="33588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i="0" u="none" strike="noStrike" cap="none" dirty="0">
                  <a:solidFill>
                    <a:srgbClr val="000000"/>
                  </a:solidFill>
                  <a:latin typeface="Arial Nova Cond" panose="020B0506020202020204" pitchFamily="34" charset="0"/>
                  <a:ea typeface="Calibri"/>
                  <a:cs typeface="Calibri"/>
                  <a:sym typeface="Calibri"/>
                </a:rPr>
                <a:t>Bank 1 (With FXRI</a:t>
              </a:r>
              <a:r>
                <a:rPr lang="en-US" i="0"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i="0" u="none" strike="noStrike" cap="none" dirty="0">
                  <a:solidFill>
                    <a:srgbClr val="000000"/>
                  </a:solidFill>
                  <a:latin typeface="Arial Nova Cond" panose="020B0506020202020204" pitchFamily="34" charset="0"/>
                  <a:ea typeface="Calibri"/>
                  <a:cs typeface="Calibri"/>
                  <a:sym typeface="Calibri"/>
                </a:rPr>
                <a:t> Negotiated Agreement)</a:t>
              </a:r>
              <a:endParaRPr dirty="0">
                <a:latin typeface="Arial Nova Cond" panose="020B0506020202020204" pitchFamily="34" charset="0"/>
              </a:endParaRPr>
            </a:p>
          </p:txBody>
        </p:sp>
        <p:sp>
          <p:nvSpPr>
            <p:cNvPr id="18" name="Google Shape;343;p20">
              <a:extLst>
                <a:ext uri="{FF2B5EF4-FFF2-40B4-BE49-F238E27FC236}">
                  <a16:creationId xmlns:a16="http://schemas.microsoft.com/office/drawing/2014/main" id="{354D4BA7-B1AB-4630-AAAB-EC7A0B773EFF}"/>
                </a:ext>
              </a:extLst>
            </p:cNvPr>
            <p:cNvSpPr txBox="1"/>
            <p:nvPr/>
          </p:nvSpPr>
          <p:spPr>
            <a:xfrm>
              <a:off x="8591121" y="1254010"/>
              <a:ext cx="33588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i="0" u="none" strike="noStrike" cap="none" dirty="0">
                  <a:solidFill>
                    <a:srgbClr val="000000"/>
                  </a:solidFill>
                  <a:latin typeface="Arial Nova Cond" panose="020B0506020202020204" pitchFamily="34" charset="0"/>
                  <a:ea typeface="Calibri"/>
                  <a:cs typeface="Calibri"/>
                  <a:sym typeface="Calibri"/>
                </a:rPr>
                <a:t>Bank 1 (Pre-FXRI</a:t>
              </a:r>
              <a:r>
                <a:rPr lang="en-US" i="0"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i="0" u="none" strike="noStrike" cap="none" dirty="0">
                  <a:solidFill>
                    <a:srgbClr val="000000"/>
                  </a:solidFill>
                  <a:latin typeface="Arial Nova Cond" panose="020B0506020202020204" pitchFamily="34" charset="0"/>
                  <a:ea typeface="Calibri"/>
                  <a:cs typeface="Calibri"/>
                  <a:sym typeface="Calibri"/>
                </a:rPr>
                <a:t>)</a:t>
              </a:r>
              <a:endParaRPr dirty="0">
                <a:latin typeface="Arial Nova Cond" panose="020B0506020202020204" pitchFamily="34" charset="0"/>
              </a:endParaRPr>
            </a:p>
          </p:txBody>
        </p:sp>
        <p:sp>
          <p:nvSpPr>
            <p:cNvPr id="19" name="Google Shape;343;p20">
              <a:extLst>
                <a:ext uri="{FF2B5EF4-FFF2-40B4-BE49-F238E27FC236}">
                  <a16:creationId xmlns:a16="http://schemas.microsoft.com/office/drawing/2014/main" id="{FF43B56F-638E-450B-9A92-E98DB40ABBD3}"/>
                </a:ext>
              </a:extLst>
            </p:cNvPr>
            <p:cNvSpPr txBox="1"/>
            <p:nvPr/>
          </p:nvSpPr>
          <p:spPr>
            <a:xfrm>
              <a:off x="8591121" y="1571059"/>
              <a:ext cx="33588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i="0" u="none" strike="noStrike" cap="none" dirty="0">
                  <a:solidFill>
                    <a:srgbClr val="000000"/>
                  </a:solidFill>
                  <a:latin typeface="Arial Nova Cond" panose="020B0506020202020204" pitchFamily="34" charset="0"/>
                  <a:ea typeface="Calibri"/>
                  <a:cs typeface="Calibri"/>
                  <a:sym typeface="Calibri"/>
                </a:rPr>
                <a:t>Bank 2 (Pre-FXRI</a:t>
              </a:r>
              <a:r>
                <a:rPr lang="en-US" i="0"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i="0" u="none" strike="noStrike" cap="none" dirty="0">
                  <a:solidFill>
                    <a:srgbClr val="000000"/>
                  </a:solidFill>
                  <a:latin typeface="Arial Nova Cond" panose="020B0506020202020204" pitchFamily="34" charset="0"/>
                  <a:ea typeface="Calibri"/>
                  <a:cs typeface="Calibri"/>
                  <a:sym typeface="Calibri"/>
                </a:rPr>
                <a:t>)</a:t>
              </a:r>
              <a:endParaRPr dirty="0">
                <a:latin typeface="Arial Nova Cond" panose="020B0506020202020204" pitchFamily="34" charset="0"/>
              </a:endParaRPr>
            </a:p>
          </p:txBody>
        </p:sp>
        <p:sp>
          <p:nvSpPr>
            <p:cNvPr id="20" name="Google Shape;343;p20">
              <a:extLst>
                <a:ext uri="{FF2B5EF4-FFF2-40B4-BE49-F238E27FC236}">
                  <a16:creationId xmlns:a16="http://schemas.microsoft.com/office/drawing/2014/main" id="{F15074FD-E8CC-43A9-9B6A-9C9BECFA1996}"/>
                </a:ext>
              </a:extLst>
            </p:cNvPr>
            <p:cNvSpPr txBox="1"/>
            <p:nvPr/>
          </p:nvSpPr>
          <p:spPr>
            <a:xfrm>
              <a:off x="6096000" y="2017788"/>
              <a:ext cx="28860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dirty="0">
                  <a:latin typeface="Arial Nova Cond" panose="020B0506020202020204" pitchFamily="34" charset="0"/>
                </a:rPr>
                <a:t>Average BP Markup (for Bank 1 &amp; 2)</a:t>
              </a:r>
              <a:endParaRPr dirty="0">
                <a:latin typeface="Arial Nova Cond" panose="020B0506020202020204" pitchFamily="34" charset="0"/>
              </a:endParaRPr>
            </a:p>
          </p:txBody>
        </p:sp>
        <p:sp>
          <p:nvSpPr>
            <p:cNvPr id="2" name="Rectangle 1">
              <a:extLst>
                <a:ext uri="{FF2B5EF4-FFF2-40B4-BE49-F238E27FC236}">
                  <a16:creationId xmlns:a16="http://schemas.microsoft.com/office/drawing/2014/main" id="{DA393D4C-7428-4286-BDA8-C04B101CD21D}"/>
                </a:ext>
              </a:extLst>
            </p:cNvPr>
            <p:cNvSpPr/>
            <p:nvPr/>
          </p:nvSpPr>
          <p:spPr>
            <a:xfrm>
              <a:off x="4333875" y="1304116"/>
              <a:ext cx="307626" cy="174218"/>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F07D51-2D58-4D7C-8F8E-065D46769547}"/>
                </a:ext>
              </a:extLst>
            </p:cNvPr>
            <p:cNvSpPr/>
            <p:nvPr/>
          </p:nvSpPr>
          <p:spPr>
            <a:xfrm>
              <a:off x="4333875" y="1635899"/>
              <a:ext cx="307626" cy="174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5E6C74-666E-483E-9552-69F87304A86A}"/>
                </a:ext>
              </a:extLst>
            </p:cNvPr>
            <p:cNvSpPr/>
            <p:nvPr/>
          </p:nvSpPr>
          <p:spPr>
            <a:xfrm>
              <a:off x="8301274" y="1322277"/>
              <a:ext cx="307626" cy="1742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3C49F10-B580-44E7-9F05-89B7ED3B7E41}"/>
                </a:ext>
              </a:extLst>
            </p:cNvPr>
            <p:cNvSpPr/>
            <p:nvPr/>
          </p:nvSpPr>
          <p:spPr>
            <a:xfrm>
              <a:off x="8295622" y="1635899"/>
              <a:ext cx="307626" cy="174218"/>
            </a:xfrm>
            <a:prstGeom prst="rect">
              <a:avLst/>
            </a:prstGeom>
            <a:solidFill>
              <a:srgbClr val="306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B5C38B2-13E2-44BC-8F90-36DF8AC7A127}"/>
                </a:ext>
              </a:extLst>
            </p:cNvPr>
            <p:cNvCxnSpPr/>
            <p:nvPr/>
          </p:nvCxnSpPr>
          <p:spPr>
            <a:xfrm>
              <a:off x="5735391" y="2190706"/>
              <a:ext cx="360609" cy="0"/>
            </a:xfrm>
            <a:prstGeom prst="line">
              <a:avLst/>
            </a:prstGeom>
            <a:ln w="25400">
              <a:solidFill>
                <a:srgbClr val="F60000"/>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2EE3567-254A-470B-8920-DF08EE51280E}"/>
                </a:ext>
              </a:extLst>
            </p:cNvPr>
            <p:cNvSpPr/>
            <p:nvPr/>
          </p:nvSpPr>
          <p:spPr>
            <a:xfrm>
              <a:off x="5887120" y="2145918"/>
              <a:ext cx="75529" cy="89575"/>
            </a:xfrm>
            <a:prstGeom prst="ellipse">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oogle Shape;150;p5" descr="A picture containing text, light&#10;&#10;Description automatically generated">
            <a:extLst>
              <a:ext uri="{FF2B5EF4-FFF2-40B4-BE49-F238E27FC236}">
                <a16:creationId xmlns:a16="http://schemas.microsoft.com/office/drawing/2014/main" id="{747EFF59-E776-48A4-8E70-70B7A883B91F}"/>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187897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7"/>
                                        </p:tgtEl>
                                        <p:attrNameLst>
                                          <p:attrName>style.visibility</p:attrName>
                                        </p:attrNameLst>
                                      </p:cBhvr>
                                      <p:to>
                                        <p:strVal val="visible"/>
                                      </p:to>
                                    </p:set>
                                    <p:animEffect transition="in" filter="fade">
                                      <p:cBhvr>
                                        <p:cTn id="12"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7"/>
          <p:cNvSpPr txBox="1"/>
          <p:nvPr/>
        </p:nvSpPr>
        <p:spPr>
          <a:xfrm>
            <a:off x="593766" y="461477"/>
            <a:ext cx="550223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3200" b="1" i="0" u="none" strike="noStrike" cap="none" dirty="0">
                <a:solidFill>
                  <a:srgbClr val="000000"/>
                </a:solidFill>
                <a:latin typeface="Arial Narrow" panose="020B0606020202030204" pitchFamily="34" charset="0"/>
                <a:ea typeface="Calibri"/>
                <a:cs typeface="Calibri"/>
                <a:sym typeface="Calibri"/>
              </a:rPr>
              <a:t>In Summary</a:t>
            </a:r>
            <a:endParaRPr sz="2400" dirty="0">
              <a:latin typeface="Arial Narrow" panose="020B0606020202030204" pitchFamily="34" charset="0"/>
            </a:endParaRPr>
          </a:p>
        </p:txBody>
      </p:sp>
      <p:sp>
        <p:nvSpPr>
          <p:cNvPr id="423" name="Google Shape;423;p27"/>
          <p:cNvSpPr txBox="1"/>
          <p:nvPr/>
        </p:nvSpPr>
        <p:spPr>
          <a:xfrm>
            <a:off x="1533524" y="1560203"/>
            <a:ext cx="9921189"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Arial Nova" panose="020B0504020202020204" pitchFamily="34" charset="0"/>
                <a:ea typeface="Calibri"/>
                <a:cs typeface="Calibri"/>
                <a:sym typeface="Calibri"/>
              </a:rPr>
              <a:t>We see FX Markups going lower, influenced by the following factors:</a:t>
            </a:r>
            <a:endParaRPr dirty="0">
              <a:latin typeface="Arial Nova" panose="020B0504020202020204" pitchFamily="34" charset="0"/>
            </a:endParaRPr>
          </a:p>
          <a:p>
            <a:pPr marL="914400" marR="0" lvl="1" indent="-457200" algn="l" rtl="0">
              <a:lnSpc>
                <a:spcPct val="100000"/>
              </a:lnSpc>
              <a:spcBef>
                <a:spcPts val="0"/>
              </a:spcBef>
              <a:spcAft>
                <a:spcPts val="0"/>
              </a:spcAft>
              <a:buClr>
                <a:srgbClr val="306EA5"/>
              </a:buClr>
              <a:buSzPts val="2400"/>
              <a:buFont typeface="Calibri"/>
              <a:buAutoNum type="arabicPeriod"/>
            </a:pPr>
            <a:r>
              <a:rPr lang="en-US" sz="2400" b="1" i="0" u="none" strike="noStrike" cap="none" dirty="0">
                <a:solidFill>
                  <a:srgbClr val="2879AB"/>
                </a:solidFill>
                <a:latin typeface="Arial Nova" panose="020B0504020202020204" pitchFamily="34" charset="0"/>
                <a:ea typeface="Calibri"/>
                <a:cs typeface="Calibri"/>
                <a:sym typeface="Calibri"/>
              </a:rPr>
              <a:t>Competition for FX Flows</a:t>
            </a:r>
          </a:p>
          <a:p>
            <a:pPr marL="914400" marR="0" lvl="1" indent="-457200" algn="l" rtl="0">
              <a:lnSpc>
                <a:spcPct val="100000"/>
              </a:lnSpc>
              <a:spcBef>
                <a:spcPts val="0"/>
              </a:spcBef>
              <a:spcAft>
                <a:spcPts val="0"/>
              </a:spcAft>
              <a:buClr>
                <a:srgbClr val="306EA5"/>
              </a:buClr>
              <a:buSzPts val="2400"/>
              <a:buFont typeface="Calibri"/>
              <a:buAutoNum type="arabicPeriod"/>
            </a:pPr>
            <a:r>
              <a:rPr lang="en-US" sz="2400" b="1" dirty="0">
                <a:solidFill>
                  <a:srgbClr val="2879AB"/>
                </a:solidFill>
                <a:latin typeface="Arial Nova" panose="020B0504020202020204" pitchFamily="34" charset="0"/>
                <a:cs typeface="Calibri"/>
                <a:sym typeface="Calibri"/>
              </a:rPr>
              <a:t>Technology</a:t>
            </a:r>
            <a:endParaRPr dirty="0">
              <a:solidFill>
                <a:srgbClr val="2879AB"/>
              </a:solidFill>
              <a:latin typeface="Arial Nova" panose="020B0504020202020204" pitchFamily="34" charset="0"/>
            </a:endParaRPr>
          </a:p>
          <a:p>
            <a:pPr marL="914400" marR="0" lvl="1" indent="-457200" algn="l" rtl="0">
              <a:lnSpc>
                <a:spcPct val="100000"/>
              </a:lnSpc>
              <a:spcBef>
                <a:spcPts val="0"/>
              </a:spcBef>
              <a:spcAft>
                <a:spcPts val="0"/>
              </a:spcAft>
              <a:buClr>
                <a:srgbClr val="306EA5"/>
              </a:buClr>
              <a:buSzPts val="2400"/>
              <a:buFont typeface="Calibri"/>
              <a:buAutoNum type="arabicPeriod"/>
            </a:pPr>
            <a:r>
              <a:rPr lang="en-US" sz="2400" b="1" i="0" u="none" strike="noStrike" cap="none" dirty="0">
                <a:solidFill>
                  <a:srgbClr val="2879AB"/>
                </a:solidFill>
                <a:latin typeface="Arial Nova" panose="020B0504020202020204" pitchFamily="34" charset="0"/>
                <a:ea typeface="Calibri"/>
                <a:cs typeface="Calibri"/>
                <a:sym typeface="Calibri"/>
              </a:rPr>
              <a:t>Data Analytics</a:t>
            </a:r>
            <a:endParaRPr lang="en-US" dirty="0">
              <a:solidFill>
                <a:srgbClr val="2879AB"/>
              </a:solidFill>
              <a:latin typeface="Arial Nova" panose="020B0504020202020204" pitchFamily="34" charset="0"/>
            </a:endParaRPr>
          </a:p>
          <a:p>
            <a:pPr marL="914400" marR="0" lvl="1" indent="-457200" algn="l" rtl="0">
              <a:lnSpc>
                <a:spcPct val="100000"/>
              </a:lnSpc>
              <a:spcBef>
                <a:spcPts val="0"/>
              </a:spcBef>
              <a:spcAft>
                <a:spcPts val="0"/>
              </a:spcAft>
              <a:buClr>
                <a:srgbClr val="306EA5"/>
              </a:buClr>
              <a:buSzPts val="2400"/>
              <a:buFont typeface="Calibri"/>
              <a:buAutoNum type="arabicPeriod"/>
            </a:pPr>
            <a:r>
              <a:rPr lang="en-US" sz="2400" b="1" i="0" u="none" strike="noStrike" cap="none" dirty="0">
                <a:solidFill>
                  <a:srgbClr val="2879AB"/>
                </a:solidFill>
                <a:latin typeface="Arial Nova" panose="020B0504020202020204" pitchFamily="34" charset="0"/>
                <a:ea typeface="Calibri"/>
                <a:cs typeface="Calibri"/>
                <a:sym typeface="Calibri"/>
              </a:rPr>
              <a:t>Robotic Process Automation</a:t>
            </a:r>
            <a:endParaRPr lang="en-US" dirty="0">
              <a:solidFill>
                <a:srgbClr val="2879AB"/>
              </a:solidFill>
              <a:latin typeface="Arial Nova" panose="020B0504020202020204" pitchFamily="34" charset="0"/>
              <a:ea typeface="Calibri"/>
            </a:endParaRPr>
          </a:p>
          <a:p>
            <a:pPr marL="914400" marR="0" lvl="1" indent="-457200" algn="l" rtl="0">
              <a:lnSpc>
                <a:spcPct val="100000"/>
              </a:lnSpc>
              <a:spcBef>
                <a:spcPts val="0"/>
              </a:spcBef>
              <a:spcAft>
                <a:spcPts val="0"/>
              </a:spcAft>
              <a:buClr>
                <a:srgbClr val="306EA5"/>
              </a:buClr>
              <a:buSzPts val="2400"/>
              <a:buFont typeface="Calibri"/>
              <a:buAutoNum type="arabicPeriod"/>
            </a:pPr>
            <a:endParaRPr sz="2400" b="1" i="0" u="none" strike="noStrike" cap="none" dirty="0">
              <a:solidFill>
                <a:srgbClr val="000000"/>
              </a:solidFill>
              <a:latin typeface="Arial Nova" panose="020B0504020202020204" pitchFamily="34" charset="0"/>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Arial Nova" panose="020B0504020202020204" pitchFamily="34" charset="0"/>
                <a:ea typeface="Calibri"/>
                <a:cs typeface="Calibri"/>
                <a:sym typeface="Calibri"/>
              </a:rPr>
              <a:t>It won’t be overnight but, with further Technology and Competition, the trends will continue to drive down FX Costs. The FX market is still very inefficient, in terms of price transparency, for both Corporate and Commercial clients.</a:t>
            </a:r>
            <a:endParaRPr dirty="0">
              <a:latin typeface="Arial Nova" panose="020B0504020202020204" pitchFamily="34" charset="0"/>
            </a:endParaRPr>
          </a:p>
        </p:txBody>
      </p:sp>
      <p:pic>
        <p:nvPicPr>
          <p:cNvPr id="7" name="Google Shape;150;p5" descr="A picture containing text, light&#10;&#10;Description automatically generated">
            <a:extLst>
              <a:ext uri="{FF2B5EF4-FFF2-40B4-BE49-F238E27FC236}">
                <a16:creationId xmlns:a16="http://schemas.microsoft.com/office/drawing/2014/main" id="{65FEDE94-0AB4-4B78-A53B-554492B37ACB}"/>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9" name="Google Shape;429;p28"/>
          <p:cNvPicPr preferRelativeResize="0"/>
          <p:nvPr/>
        </p:nvPicPr>
        <p:blipFill rotWithShape="1">
          <a:blip r:embed="rId3">
            <a:alphaModFix/>
            <a:biLevel thresh="75000"/>
            <a:extLst>
              <a:ext uri="{BEBA8EAE-BF5A-486C-A8C5-ECC9F3942E4B}">
                <a14:imgProps xmlns:a14="http://schemas.microsoft.com/office/drawing/2010/main">
                  <a14:imgLayer r:embed="rId4">
                    <a14:imgEffect>
                      <a14:brightnessContrast bright="7000"/>
                    </a14:imgEffect>
                  </a14:imgLayer>
                </a14:imgProps>
              </a:ext>
            </a:extLst>
          </a:blip>
          <a:srcRect/>
          <a:stretch/>
        </p:blipFill>
        <p:spPr>
          <a:xfrm>
            <a:off x="7324725" y="3662415"/>
            <a:ext cx="685800" cy="685800"/>
          </a:xfrm>
          <a:prstGeom prst="rect">
            <a:avLst/>
          </a:prstGeom>
          <a:noFill/>
          <a:ln>
            <a:noFill/>
          </a:ln>
        </p:spPr>
      </p:pic>
      <p:sp>
        <p:nvSpPr>
          <p:cNvPr id="430" name="Google Shape;430;p28"/>
          <p:cNvSpPr txBox="1"/>
          <p:nvPr/>
        </p:nvSpPr>
        <p:spPr>
          <a:xfrm>
            <a:off x="8246633" y="3797133"/>
            <a:ext cx="303781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solidFill>
                  <a:schemeClr val="tx1"/>
                </a:solidFill>
                <a:latin typeface="Arial Narrow" panose="020B0606020202030204" pitchFamily="34" charset="0"/>
                <a:ea typeface="Calibri"/>
                <a:cs typeface="Calibri"/>
                <a:sym typeface="Calibri"/>
              </a:rPr>
              <a:t>blades-international-</a:t>
            </a:r>
            <a:r>
              <a:rPr lang="en-US" sz="1800" b="1" i="0" dirty="0" err="1">
                <a:solidFill>
                  <a:schemeClr val="tx1"/>
                </a:solidFill>
                <a:latin typeface="Arial Narrow" panose="020B0606020202030204" pitchFamily="34" charset="0"/>
                <a:ea typeface="Calibri"/>
                <a:cs typeface="Calibri"/>
                <a:sym typeface="Calibri"/>
              </a:rPr>
              <a:t>inc</a:t>
            </a:r>
            <a:endParaRPr sz="1800" b="1" dirty="0">
              <a:solidFill>
                <a:schemeClr val="tx1"/>
              </a:solidFill>
              <a:latin typeface="Arial Narrow" panose="020B0606020202030204" pitchFamily="34" charset="0"/>
              <a:ea typeface="Calibri"/>
              <a:cs typeface="Calibri"/>
              <a:sym typeface="Calibri"/>
            </a:endParaRPr>
          </a:p>
        </p:txBody>
      </p:sp>
      <p:sp>
        <p:nvSpPr>
          <p:cNvPr id="431" name="Google Shape;431;p28"/>
          <p:cNvSpPr txBox="1"/>
          <p:nvPr/>
        </p:nvSpPr>
        <p:spPr>
          <a:xfrm>
            <a:off x="1890513" y="3797092"/>
            <a:ext cx="37346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tx1"/>
                </a:solidFill>
                <a:latin typeface="Arial Narrow" panose="020B0606020202030204" pitchFamily="34" charset="0"/>
                <a:ea typeface="Calibri"/>
                <a:cs typeface="Calibri"/>
                <a:sym typeface="Calibri"/>
              </a:rPr>
              <a:t>https://www.bladesintl.com/</a:t>
            </a:r>
            <a:endParaRPr dirty="0">
              <a:solidFill>
                <a:schemeClr val="tx1"/>
              </a:solidFill>
              <a:latin typeface="Arial Narrow" panose="020B0606020202030204" pitchFamily="34" charset="0"/>
            </a:endParaRPr>
          </a:p>
        </p:txBody>
      </p:sp>
      <p:pic>
        <p:nvPicPr>
          <p:cNvPr id="433" name="Google Shape;433;p28"/>
          <p:cNvPicPr preferRelativeResize="0"/>
          <p:nvPr/>
        </p:nvPicPr>
        <p:blipFill rotWithShape="1">
          <a:blip r:embed="rId5">
            <a:alphaModFix/>
            <a:biLevel thresh="75000"/>
          </a:blip>
          <a:srcRect/>
          <a:stretch/>
        </p:blipFill>
        <p:spPr>
          <a:xfrm>
            <a:off x="7324725" y="4779488"/>
            <a:ext cx="685800" cy="698500"/>
          </a:xfrm>
          <a:prstGeom prst="rect">
            <a:avLst/>
          </a:prstGeom>
          <a:noFill/>
          <a:ln>
            <a:noFill/>
          </a:ln>
        </p:spPr>
      </p:pic>
      <p:sp>
        <p:nvSpPr>
          <p:cNvPr id="434" name="Google Shape;434;p28"/>
          <p:cNvSpPr txBox="1"/>
          <p:nvPr/>
        </p:nvSpPr>
        <p:spPr>
          <a:xfrm>
            <a:off x="8246633" y="4944072"/>
            <a:ext cx="303781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tx1"/>
                </a:solidFill>
                <a:latin typeface="Arial Narrow" panose="020B0606020202030204" pitchFamily="34" charset="0"/>
                <a:ea typeface="Calibri"/>
                <a:cs typeface="Calibri"/>
                <a:sym typeface="Calibri"/>
              </a:rPr>
              <a:t>B</a:t>
            </a:r>
            <a:r>
              <a:rPr lang="en-US" sz="1800" b="1" i="0">
                <a:solidFill>
                  <a:schemeClr val="tx1"/>
                </a:solidFill>
                <a:latin typeface="Arial Narrow" panose="020B0606020202030204" pitchFamily="34" charset="0"/>
                <a:ea typeface="Calibri"/>
                <a:cs typeface="Calibri"/>
                <a:sym typeface="Calibri"/>
              </a:rPr>
              <a:t>lades International, Inc</a:t>
            </a:r>
            <a:endParaRPr sz="1800" b="1">
              <a:solidFill>
                <a:schemeClr val="tx1"/>
              </a:solidFill>
              <a:latin typeface="Arial Narrow" panose="020B0606020202030204" pitchFamily="34" charset="0"/>
              <a:ea typeface="Calibri"/>
              <a:cs typeface="Calibri"/>
              <a:sym typeface="Calibri"/>
            </a:endParaRPr>
          </a:p>
        </p:txBody>
      </p:sp>
      <p:sp>
        <p:nvSpPr>
          <p:cNvPr id="436" name="Google Shape;436;p28"/>
          <p:cNvSpPr txBox="1"/>
          <p:nvPr/>
        </p:nvSpPr>
        <p:spPr>
          <a:xfrm>
            <a:off x="1899435" y="4944072"/>
            <a:ext cx="401544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tx1"/>
                </a:solidFill>
                <a:latin typeface="Arial Narrow" panose="020B0606020202030204" pitchFamily="34" charset="0"/>
                <a:ea typeface="Calibri"/>
                <a:cs typeface="Calibri"/>
                <a:sym typeface="Calibri"/>
              </a:rPr>
              <a:t>https://bladesintl.wordpress.com/</a:t>
            </a:r>
            <a:endParaRPr dirty="0">
              <a:solidFill>
                <a:schemeClr val="tx1"/>
              </a:solidFill>
              <a:latin typeface="Arial Narrow" panose="020B0606020202030204" pitchFamily="34" charset="0"/>
            </a:endParaRPr>
          </a:p>
        </p:txBody>
      </p:sp>
      <p:pic>
        <p:nvPicPr>
          <p:cNvPr id="4" name="Graphic 3" descr="Internet outline">
            <a:extLst>
              <a:ext uri="{FF2B5EF4-FFF2-40B4-BE49-F238E27FC236}">
                <a16:creationId xmlns:a16="http://schemas.microsoft.com/office/drawing/2014/main" id="{D3F8FCE6-42D0-4412-9A8F-599F9FF612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813" y="3524558"/>
            <a:ext cx="914400" cy="914400"/>
          </a:xfrm>
          <a:prstGeom prst="rect">
            <a:avLst/>
          </a:prstGeom>
        </p:spPr>
      </p:pic>
      <p:pic>
        <p:nvPicPr>
          <p:cNvPr id="6" name="Graphic 5" descr="Blog outline">
            <a:extLst>
              <a:ext uri="{FF2B5EF4-FFF2-40B4-BE49-F238E27FC236}">
                <a16:creationId xmlns:a16="http://schemas.microsoft.com/office/drawing/2014/main" id="{C511A4D7-A3F2-4583-A81B-E7F395D69A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3268" y="4695063"/>
            <a:ext cx="914400" cy="914400"/>
          </a:xfrm>
          <a:prstGeom prst="rect">
            <a:avLst/>
          </a:prstGeom>
        </p:spPr>
      </p:pic>
      <p:pic>
        <p:nvPicPr>
          <p:cNvPr id="11" name="Google Shape;150;p5" descr="A picture containing text, light&#10;&#10;Description automatically generated">
            <a:extLst>
              <a:ext uri="{FF2B5EF4-FFF2-40B4-BE49-F238E27FC236}">
                <a16:creationId xmlns:a16="http://schemas.microsoft.com/office/drawing/2014/main" id="{1CEC7CFB-A0CD-4C47-9496-2CF2CD6DB842}"/>
              </a:ext>
            </a:extLst>
          </p:cNvPr>
          <p:cNvPicPr preferRelativeResize="0"/>
          <p:nvPr/>
        </p:nvPicPr>
        <p:blipFill rotWithShape="1">
          <a:blip r:embed="rId10">
            <a:alphaModFix/>
            <a:extLst>
              <a:ext uri="{BEBA8EAE-BF5A-486C-A8C5-ECC9F3942E4B}">
                <a14:imgProps xmlns:a14="http://schemas.microsoft.com/office/drawing/2010/main">
                  <a14:imgLayer r:embed="rId11">
                    <a14:imgEffect>
                      <a14:brightnessContrast bright="-20000" contrast="-20000"/>
                    </a14:imgEffect>
                  </a14:imgLayer>
                </a14:imgProps>
              </a:ext>
            </a:extLst>
          </a:blip>
          <a:srcRect/>
          <a:stretch/>
        </p:blipFill>
        <p:spPr>
          <a:xfrm>
            <a:off x="4404948" y="940948"/>
            <a:ext cx="3382103" cy="19459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7" name="Picture 6">
            <a:extLst>
              <a:ext uri="{FF2B5EF4-FFF2-40B4-BE49-F238E27FC236}">
                <a16:creationId xmlns:a16="http://schemas.microsoft.com/office/drawing/2014/main" id="{28230050-3F11-4DCB-84BF-E4803A0F741D}"/>
              </a:ext>
            </a:extLst>
          </p:cNvPr>
          <p:cNvPicPr>
            <a:picLocks noChangeAspect="1"/>
          </p:cNvPicPr>
          <p:nvPr/>
        </p:nvPicPr>
        <p:blipFill rotWithShape="1">
          <a:blip r:embed="rId3"/>
          <a:srcRect b="20553"/>
          <a:stretch/>
        </p:blipFill>
        <p:spPr>
          <a:xfrm>
            <a:off x="6438898" y="4912931"/>
            <a:ext cx="3038899" cy="1945070"/>
          </a:xfrm>
          <a:prstGeom prst="rect">
            <a:avLst/>
          </a:prstGeom>
        </p:spPr>
      </p:pic>
      <p:pic>
        <p:nvPicPr>
          <p:cNvPr id="5" name="Picture 4">
            <a:extLst>
              <a:ext uri="{FF2B5EF4-FFF2-40B4-BE49-F238E27FC236}">
                <a16:creationId xmlns:a16="http://schemas.microsoft.com/office/drawing/2014/main" id="{13AC17F9-414D-4070-9389-489FFCFD72DC}"/>
              </a:ext>
            </a:extLst>
          </p:cNvPr>
          <p:cNvPicPr>
            <a:picLocks noChangeAspect="1"/>
          </p:cNvPicPr>
          <p:nvPr/>
        </p:nvPicPr>
        <p:blipFill rotWithShape="1">
          <a:blip r:embed="rId4"/>
          <a:srcRect t="-1" b="22871"/>
          <a:stretch/>
        </p:blipFill>
        <p:spPr>
          <a:xfrm>
            <a:off x="2606847" y="5055179"/>
            <a:ext cx="2671354" cy="1802822"/>
          </a:xfrm>
          <a:prstGeom prst="rect">
            <a:avLst/>
          </a:prstGeom>
        </p:spPr>
      </p:pic>
      <p:sp>
        <p:nvSpPr>
          <p:cNvPr id="174" name="Google Shape;174;p7"/>
          <p:cNvSpPr/>
          <p:nvPr/>
        </p:nvSpPr>
        <p:spPr>
          <a:xfrm>
            <a:off x="634331" y="2259303"/>
            <a:ext cx="4643870" cy="1802823"/>
          </a:xfrm>
          <a:prstGeom prst="wedgeRoundRectCallout">
            <a:avLst>
              <a:gd name="adj1" fmla="val -1730"/>
              <a:gd name="adj2" fmla="val 105295"/>
              <a:gd name="adj3" fmla="val 16667"/>
            </a:avLst>
          </a:prstGeom>
          <a:solidFill>
            <a:srgbClr val="2879AB"/>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i="1" dirty="0">
                <a:solidFill>
                  <a:schemeClr val="lt1"/>
                </a:solidFill>
                <a:latin typeface="Arial Nova Cond" panose="020B0506020202020204" pitchFamily="34" charset="0"/>
                <a:sym typeface="Arial"/>
              </a:rPr>
              <a:t>Dealers systematically and consistently overcharge clients who don’t have currency trading expertise…</a:t>
            </a:r>
            <a:endParaRPr sz="2000" i="1" dirty="0">
              <a:solidFill>
                <a:schemeClr val="lt1"/>
              </a:solidFill>
              <a:latin typeface="Arial Nova Cond" panose="020B0506020202020204" pitchFamily="34" charset="0"/>
              <a:sym typeface="Arial"/>
            </a:endParaRPr>
          </a:p>
        </p:txBody>
      </p:sp>
      <p:sp>
        <p:nvSpPr>
          <p:cNvPr id="175" name="Google Shape;175;p7"/>
          <p:cNvSpPr/>
          <p:nvPr/>
        </p:nvSpPr>
        <p:spPr>
          <a:xfrm flipH="1">
            <a:off x="7068255" y="2609667"/>
            <a:ext cx="3766591" cy="1638666"/>
          </a:xfrm>
          <a:prstGeom prst="wedgeRoundRectCallout">
            <a:avLst>
              <a:gd name="adj1" fmla="val -3562"/>
              <a:gd name="adj2" fmla="val 125513"/>
              <a:gd name="adj3" fmla="val 16667"/>
            </a:avLst>
          </a:prstGeom>
          <a:solidFill>
            <a:srgbClr val="2879AB"/>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i="1" dirty="0">
                <a:solidFill>
                  <a:schemeClr val="lt1"/>
                </a:solidFill>
                <a:latin typeface="Arial Nova Cond" panose="020B0506020202020204" pitchFamily="34" charset="0"/>
                <a:sym typeface="Arial"/>
              </a:rPr>
              <a:t>Rates can be 25 times higher [for smaller corporate clients] than for bigger, more sophisticated customers.</a:t>
            </a:r>
            <a:endParaRPr sz="2000" i="1" dirty="0">
              <a:solidFill>
                <a:schemeClr val="lt1"/>
              </a:solidFill>
              <a:latin typeface="Arial Nova Cond" panose="020B0506020202020204" pitchFamily="34" charset="0"/>
              <a:sym typeface="Arial"/>
            </a:endParaRPr>
          </a:p>
        </p:txBody>
      </p:sp>
      <p:sp>
        <p:nvSpPr>
          <p:cNvPr id="177" name="Google Shape;177;p7"/>
          <p:cNvSpPr txBox="1"/>
          <p:nvPr/>
        </p:nvSpPr>
        <p:spPr>
          <a:xfrm>
            <a:off x="651846" y="5748727"/>
            <a:ext cx="2669330" cy="60012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i="1" dirty="0">
                <a:solidFill>
                  <a:srgbClr val="000000"/>
                </a:solidFill>
                <a:latin typeface="Arial Nova" panose="020B0504020202020204" pitchFamily="34" charset="0"/>
                <a:ea typeface="Avenir"/>
                <a:cs typeface="Avenir"/>
                <a:sym typeface="Avenir"/>
              </a:rPr>
              <a:t>Harald </a:t>
            </a:r>
            <a:r>
              <a:rPr lang="en-US" sz="1100" i="1" dirty="0" err="1">
                <a:solidFill>
                  <a:srgbClr val="000000"/>
                </a:solidFill>
                <a:latin typeface="Arial Nova" panose="020B0504020202020204" pitchFamily="34" charset="0"/>
                <a:ea typeface="Avenir"/>
                <a:cs typeface="Avenir"/>
                <a:sym typeface="Avenir"/>
              </a:rPr>
              <a:t>Hau</a:t>
            </a:r>
            <a:r>
              <a:rPr lang="en-US" sz="1100" i="1" dirty="0">
                <a:solidFill>
                  <a:srgbClr val="000000"/>
                </a:solidFill>
                <a:latin typeface="Arial Nova" panose="020B0504020202020204" pitchFamily="34" charset="0"/>
                <a:ea typeface="Avenir"/>
                <a:cs typeface="Avenir"/>
                <a:sym typeface="Avenir"/>
              </a:rPr>
              <a:t>, </a:t>
            </a:r>
            <a:endParaRPr dirty="0">
              <a:latin typeface="Arial Nova" panose="020B0504020202020204" pitchFamily="34" charset="0"/>
            </a:endParaRPr>
          </a:p>
          <a:p>
            <a:pPr marL="0" marR="0" lvl="0" indent="0" algn="r" rtl="0">
              <a:spcBef>
                <a:spcPts val="0"/>
              </a:spcBef>
              <a:spcAft>
                <a:spcPts val="0"/>
              </a:spcAft>
              <a:buNone/>
            </a:pPr>
            <a:r>
              <a:rPr lang="en-US" sz="1100" i="1" dirty="0">
                <a:solidFill>
                  <a:srgbClr val="000000"/>
                </a:solidFill>
                <a:latin typeface="Arial Nova" panose="020B0504020202020204" pitchFamily="34" charset="0"/>
                <a:ea typeface="Avenir"/>
                <a:cs typeface="Avenir"/>
                <a:sym typeface="Avenir"/>
              </a:rPr>
              <a:t>University of Geneva School of Economics</a:t>
            </a:r>
            <a:endParaRPr dirty="0">
              <a:latin typeface="Arial Nova" panose="020B0504020202020204" pitchFamily="34" charset="0"/>
            </a:endParaRPr>
          </a:p>
        </p:txBody>
      </p:sp>
      <p:sp>
        <p:nvSpPr>
          <p:cNvPr id="179" name="Google Shape;179;p7"/>
          <p:cNvSpPr txBox="1"/>
          <p:nvPr/>
        </p:nvSpPr>
        <p:spPr>
          <a:xfrm>
            <a:off x="8734983" y="5833345"/>
            <a:ext cx="125393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dirty="0">
                <a:solidFill>
                  <a:srgbClr val="000000"/>
                </a:solidFill>
                <a:latin typeface="Arial Nova" panose="020B0504020202020204" pitchFamily="34" charset="0"/>
                <a:ea typeface="Avenir"/>
                <a:cs typeface="Avenir"/>
                <a:sym typeface="Avenir"/>
              </a:rPr>
              <a:t>Eva </a:t>
            </a:r>
            <a:r>
              <a:rPr lang="en-US" sz="1100" i="1" dirty="0" err="1">
                <a:solidFill>
                  <a:srgbClr val="000000"/>
                </a:solidFill>
                <a:latin typeface="Arial Nova" panose="020B0504020202020204" pitchFamily="34" charset="0"/>
                <a:ea typeface="Avenir"/>
                <a:cs typeface="Avenir"/>
                <a:sym typeface="Avenir"/>
              </a:rPr>
              <a:t>Szalay</a:t>
            </a:r>
            <a:r>
              <a:rPr lang="en-US" sz="1100" i="1" dirty="0">
                <a:solidFill>
                  <a:srgbClr val="000000"/>
                </a:solidFill>
                <a:latin typeface="Arial Nova" panose="020B0504020202020204" pitchFamily="34" charset="0"/>
                <a:ea typeface="Avenir"/>
                <a:cs typeface="Avenir"/>
                <a:sym typeface="Avenir"/>
              </a:rPr>
              <a:t>,</a:t>
            </a:r>
            <a:endParaRPr dirty="0">
              <a:latin typeface="Arial Nova" panose="020B0504020202020204" pitchFamily="34" charset="0"/>
            </a:endParaRPr>
          </a:p>
          <a:p>
            <a:pPr marL="0" marR="0" lvl="0" indent="0" algn="l" rtl="0">
              <a:spcBef>
                <a:spcPts val="0"/>
              </a:spcBef>
              <a:spcAft>
                <a:spcPts val="0"/>
              </a:spcAft>
              <a:buNone/>
            </a:pPr>
            <a:r>
              <a:rPr lang="en-US" sz="1100" i="1" dirty="0">
                <a:solidFill>
                  <a:srgbClr val="000000"/>
                </a:solidFill>
                <a:latin typeface="Arial Nova" panose="020B0504020202020204" pitchFamily="34" charset="0"/>
                <a:ea typeface="Avenir"/>
                <a:cs typeface="Avenir"/>
                <a:sym typeface="Avenir"/>
              </a:rPr>
              <a:t>Financial Times</a:t>
            </a:r>
            <a:endParaRPr dirty="0">
              <a:latin typeface="Arial Nova" panose="020B0504020202020204" pitchFamily="34" charset="0"/>
            </a:endParaRPr>
          </a:p>
        </p:txBody>
      </p:sp>
      <p:sp>
        <p:nvSpPr>
          <p:cNvPr id="180" name="Google Shape;180;p7"/>
          <p:cNvSpPr txBox="1"/>
          <p:nvPr/>
        </p:nvSpPr>
        <p:spPr>
          <a:xfrm>
            <a:off x="316832" y="509149"/>
            <a:ext cx="1018924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effectLst>
                  <a:outerShdw blurRad="38100" dist="38100" dir="2700000" algn="tl">
                    <a:srgbClr val="000000">
                      <a:alpha val="43137"/>
                    </a:srgbClr>
                  </a:outerShdw>
                </a:effectLst>
                <a:latin typeface="Arial Narrow" panose="020B0606020202030204" pitchFamily="34" charset="0"/>
                <a:ea typeface="Calibri"/>
                <a:cs typeface="Calibri"/>
                <a:sym typeface="Calibri"/>
              </a:rPr>
              <a:t>FX Providers Caught Overcharging Customers</a:t>
            </a:r>
            <a:endParaRPr sz="4000" dirty="0">
              <a:effectLst>
                <a:outerShdw blurRad="38100" dist="38100" dir="2700000" algn="tl">
                  <a:srgbClr val="000000">
                    <a:alpha val="43137"/>
                  </a:srgbClr>
                </a:outerShdw>
              </a:effectLst>
              <a:latin typeface="Arial Narrow" panose="020B0606020202030204" pitchFamily="34" charset="0"/>
            </a:endParaRPr>
          </a:p>
        </p:txBody>
      </p:sp>
      <p:pic>
        <p:nvPicPr>
          <p:cNvPr id="11" name="Google Shape;150;p5" descr="A picture containing text, light&#10;&#10;Description automatically generated">
            <a:extLst>
              <a:ext uri="{FF2B5EF4-FFF2-40B4-BE49-F238E27FC236}">
                <a16:creationId xmlns:a16="http://schemas.microsoft.com/office/drawing/2014/main" id="{C9E4A02A-EA55-48B5-85BD-EAAA4B42B4FA}"/>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down)">
                                      <p:cBhvr>
                                        <p:cTn id="7" dur="1500"/>
                                        <p:tgtEl>
                                          <p:spTgt spid="17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wipe(down)">
                                      <p:cBhvr>
                                        <p:cTn id="10" dur="1500"/>
                                        <p:tgtEl>
                                          <p:spTgt spid="17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5"/>
                                        </p:tgtEl>
                                        <p:attrNameLst>
                                          <p:attrName>style.visibility</p:attrName>
                                        </p:attrNameLst>
                                      </p:cBhvr>
                                      <p:to>
                                        <p:strVal val="visible"/>
                                      </p:to>
                                    </p:set>
                                    <p:animEffect transition="in" filter="wipe(down)">
                                      <p:cBhvr>
                                        <p:cTn id="13" dur="1500"/>
                                        <p:tgtEl>
                                          <p:spTgt spid="17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wipe(down)">
                                      <p:cBhvr>
                                        <p:cTn id="16" dur="1500"/>
                                        <p:tgtEl>
                                          <p:spTgt spid="1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1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4">
                                            <p:txEl>
                                              <p:pRg st="0" end="0"/>
                                            </p:txEl>
                                          </p:spTgt>
                                        </p:tgtEl>
                                        <p:attrNameLst>
                                          <p:attrName>style.visibility</p:attrName>
                                        </p:attrNameLst>
                                      </p:cBhvr>
                                      <p:to>
                                        <p:strVal val="visible"/>
                                      </p:to>
                                    </p:set>
                                    <p:animEffect transition="in" filter="wipe(down)">
                                      <p:cBhvr>
                                        <p:cTn id="29" dur="500"/>
                                        <p:tgtEl>
                                          <p:spTgt spid="17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5">
                                            <p:txEl>
                                              <p:pRg st="0" end="0"/>
                                            </p:txEl>
                                          </p:spTgt>
                                        </p:tgtEl>
                                        <p:attrNameLst>
                                          <p:attrName>style.visibility</p:attrName>
                                        </p:attrNameLst>
                                      </p:cBhvr>
                                      <p:to>
                                        <p:strVal val="visible"/>
                                      </p:to>
                                    </p:set>
                                    <p:animEffect transition="in" filter="wipe(down)">
                                      <p:cBhvr>
                                        <p:cTn id="34"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7" grpId="0"/>
      <p:bldP spid="1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4;p9">
            <a:extLst>
              <a:ext uri="{FF2B5EF4-FFF2-40B4-BE49-F238E27FC236}">
                <a16:creationId xmlns:a16="http://schemas.microsoft.com/office/drawing/2014/main" id="{AE78FCFF-C673-4496-893E-D09DE42F8DF0}"/>
              </a:ext>
            </a:extLst>
          </p:cNvPr>
          <p:cNvSpPr txBox="1"/>
          <p:nvPr/>
        </p:nvSpPr>
        <p:spPr>
          <a:xfrm>
            <a:off x="294885" y="287023"/>
            <a:ext cx="628027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effectLst>
                  <a:outerShdw blurRad="38100" dist="38100" dir="2700000" algn="tl">
                    <a:srgbClr val="000000">
                      <a:alpha val="43137"/>
                    </a:srgbClr>
                  </a:outerShdw>
                </a:effectLst>
                <a:latin typeface="Arial Narrow" panose="020B0606020202030204" pitchFamily="34" charset="0"/>
                <a:cs typeface="Calibri"/>
                <a:sym typeface="Calibri"/>
              </a:rPr>
              <a:t>What is an FX Markup?</a:t>
            </a:r>
            <a:endParaRPr sz="2400" dirty="0">
              <a:effectLst>
                <a:outerShdw blurRad="38100" dist="38100" dir="2700000" algn="tl">
                  <a:srgbClr val="000000">
                    <a:alpha val="43137"/>
                  </a:srgbClr>
                </a:outerShdw>
              </a:effectLst>
              <a:latin typeface="Arial Narrow" panose="020B0606020202030204" pitchFamily="34" charset="0"/>
            </a:endParaRPr>
          </a:p>
        </p:txBody>
      </p:sp>
      <p:sp>
        <p:nvSpPr>
          <p:cNvPr id="5" name="Google Shape;423;p27">
            <a:extLst>
              <a:ext uri="{FF2B5EF4-FFF2-40B4-BE49-F238E27FC236}">
                <a16:creationId xmlns:a16="http://schemas.microsoft.com/office/drawing/2014/main" id="{37837D6C-47EE-48D9-9583-8A9B14618E8D}"/>
              </a:ext>
            </a:extLst>
          </p:cNvPr>
          <p:cNvSpPr txBox="1"/>
          <p:nvPr/>
        </p:nvSpPr>
        <p:spPr>
          <a:xfrm>
            <a:off x="1034746" y="4492348"/>
            <a:ext cx="240027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dirty="0">
                <a:latin typeface="Arial Nova" panose="020B0504020202020204" pitchFamily="34" charset="0"/>
              </a:rPr>
              <a:t>Markups vs. Fees</a:t>
            </a:r>
          </a:p>
        </p:txBody>
      </p:sp>
      <p:sp>
        <p:nvSpPr>
          <p:cNvPr id="6" name="Google Shape;423;p27">
            <a:extLst>
              <a:ext uri="{FF2B5EF4-FFF2-40B4-BE49-F238E27FC236}">
                <a16:creationId xmlns:a16="http://schemas.microsoft.com/office/drawing/2014/main" id="{101378D4-0309-4802-B2F0-A3809AA69735}"/>
              </a:ext>
            </a:extLst>
          </p:cNvPr>
          <p:cNvSpPr txBox="1"/>
          <p:nvPr/>
        </p:nvSpPr>
        <p:spPr>
          <a:xfrm>
            <a:off x="323863" y="1687414"/>
            <a:ext cx="1154427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dirty="0">
                <a:solidFill>
                  <a:schemeClr val="tx1"/>
                </a:solidFill>
                <a:latin typeface="Arial Nova" panose="020B0504020202020204" pitchFamily="34" charset="0"/>
              </a:rPr>
              <a:t>The difference between the market price of a foreign currency and the price paid by an FX client</a:t>
            </a:r>
          </a:p>
        </p:txBody>
      </p:sp>
      <p:pic>
        <p:nvPicPr>
          <p:cNvPr id="8" name="Graphic 7" descr="Dollar with solid fill">
            <a:extLst>
              <a:ext uri="{FF2B5EF4-FFF2-40B4-BE49-F238E27FC236}">
                <a16:creationId xmlns:a16="http://schemas.microsoft.com/office/drawing/2014/main" id="{BB7B568B-E1C7-4BF9-B687-B31C98D7B6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0963" y="3236533"/>
            <a:ext cx="1165836" cy="1165836"/>
          </a:xfrm>
          <a:prstGeom prst="rect">
            <a:avLst/>
          </a:prstGeom>
        </p:spPr>
      </p:pic>
      <p:pic>
        <p:nvPicPr>
          <p:cNvPr id="10" name="Graphic 9" descr="Bar chart with solid fill">
            <a:extLst>
              <a:ext uri="{FF2B5EF4-FFF2-40B4-BE49-F238E27FC236}">
                <a16:creationId xmlns:a16="http://schemas.microsoft.com/office/drawing/2014/main" id="{FBFEC5B0-B96C-4199-96D8-DBD704A03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7122" y="3076489"/>
            <a:ext cx="1386840" cy="1386840"/>
          </a:xfrm>
          <a:prstGeom prst="rect">
            <a:avLst/>
          </a:prstGeom>
        </p:spPr>
      </p:pic>
      <p:pic>
        <p:nvPicPr>
          <p:cNvPr id="12" name="Graphic 11" descr="Monitor outline">
            <a:extLst>
              <a:ext uri="{FF2B5EF4-FFF2-40B4-BE49-F238E27FC236}">
                <a16:creationId xmlns:a16="http://schemas.microsoft.com/office/drawing/2014/main" id="{447D5F6A-A1CF-46DD-8C8A-FB69E5C3DB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6192" y="2903140"/>
            <a:ext cx="1733538" cy="1733538"/>
          </a:xfrm>
          <a:prstGeom prst="rect">
            <a:avLst/>
          </a:prstGeom>
        </p:spPr>
      </p:pic>
      <p:sp>
        <p:nvSpPr>
          <p:cNvPr id="13" name="Google Shape;423;p27">
            <a:extLst>
              <a:ext uri="{FF2B5EF4-FFF2-40B4-BE49-F238E27FC236}">
                <a16:creationId xmlns:a16="http://schemas.microsoft.com/office/drawing/2014/main" id="{7AE4EE9D-C249-4D19-A353-B1778E32E7BC}"/>
              </a:ext>
            </a:extLst>
          </p:cNvPr>
          <p:cNvSpPr txBox="1"/>
          <p:nvPr/>
        </p:nvSpPr>
        <p:spPr>
          <a:xfrm>
            <a:off x="5022823" y="4492348"/>
            <a:ext cx="240027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dirty="0">
                <a:latin typeface="Arial Nova" panose="020B0504020202020204" pitchFamily="34" charset="0"/>
              </a:rPr>
              <a:t>The Interbank Rate</a:t>
            </a:r>
          </a:p>
        </p:txBody>
      </p:sp>
      <p:sp>
        <p:nvSpPr>
          <p:cNvPr id="14" name="Google Shape;423;p27">
            <a:extLst>
              <a:ext uri="{FF2B5EF4-FFF2-40B4-BE49-F238E27FC236}">
                <a16:creationId xmlns:a16="http://schemas.microsoft.com/office/drawing/2014/main" id="{C65CD297-90E5-4B45-A263-9A1D5BF8F73F}"/>
              </a:ext>
            </a:extLst>
          </p:cNvPr>
          <p:cNvSpPr txBox="1"/>
          <p:nvPr/>
        </p:nvSpPr>
        <p:spPr>
          <a:xfrm>
            <a:off x="9010900" y="4492348"/>
            <a:ext cx="240027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dirty="0">
                <a:latin typeface="Arial Nova" panose="020B0504020202020204" pitchFamily="34" charset="0"/>
              </a:rPr>
              <a:t>Basis Points</a:t>
            </a:r>
          </a:p>
        </p:txBody>
      </p:sp>
      <p:pic>
        <p:nvPicPr>
          <p:cNvPr id="15" name="Google Shape;150;p5" descr="A picture containing text, light&#10;&#10;Description automatically generated">
            <a:extLst>
              <a:ext uri="{FF2B5EF4-FFF2-40B4-BE49-F238E27FC236}">
                <a16:creationId xmlns:a16="http://schemas.microsoft.com/office/drawing/2014/main" id="{08E0F9E6-B79F-48DF-A2DE-AC0234BA99A0}"/>
              </a:ext>
            </a:extLst>
          </p:cNvPr>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231200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8BC5BC55-9BAF-4ACA-962F-9FFF4BEE1096}"/>
              </a:ext>
            </a:extLst>
          </p:cNvPr>
          <p:cNvGraphicFramePr>
            <a:graphicFrameLocks/>
          </p:cNvGraphicFramePr>
          <p:nvPr>
            <p:extLst>
              <p:ext uri="{D42A27DB-BD31-4B8C-83A1-F6EECF244321}">
                <p14:modId xmlns:p14="http://schemas.microsoft.com/office/powerpoint/2010/main" val="351707912"/>
              </p:ext>
            </p:extLst>
          </p:nvPr>
        </p:nvGraphicFramePr>
        <p:xfrm>
          <a:off x="1737757" y="573121"/>
          <a:ext cx="9144000" cy="5959326"/>
        </p:xfrm>
        <a:graphic>
          <a:graphicData uri="http://schemas.openxmlformats.org/drawingml/2006/chart">
            <c:chart xmlns:c="http://schemas.openxmlformats.org/drawingml/2006/chart" xmlns:r="http://schemas.openxmlformats.org/officeDocument/2006/relationships" r:id="rId2"/>
          </a:graphicData>
        </a:graphic>
      </p:graphicFrame>
      <p:sp>
        <p:nvSpPr>
          <p:cNvPr id="35" name="Freeform 20">
            <a:extLst>
              <a:ext uri="{FF2B5EF4-FFF2-40B4-BE49-F238E27FC236}">
                <a16:creationId xmlns:a16="http://schemas.microsoft.com/office/drawing/2014/main" id="{83D1A246-2E51-446E-A704-2F93A1E3CD3A}"/>
              </a:ext>
            </a:extLst>
          </p:cNvPr>
          <p:cNvSpPr/>
          <p:nvPr/>
        </p:nvSpPr>
        <p:spPr>
          <a:xfrm>
            <a:off x="2420525" y="826191"/>
            <a:ext cx="7943850" cy="5040630"/>
          </a:xfrm>
          <a:custGeom>
            <a:avLst/>
            <a:gdLst>
              <a:gd name="connsiteX0" fmla="*/ 7943850 w 7943850"/>
              <a:gd name="connsiteY0" fmla="*/ 4274820 h 5040630"/>
              <a:gd name="connsiteX1" fmla="*/ 7932420 w 7943850"/>
              <a:gd name="connsiteY1" fmla="*/ 5040630 h 5040630"/>
              <a:gd name="connsiteX2" fmla="*/ 7098030 w 7943850"/>
              <a:gd name="connsiteY2" fmla="*/ 5017770 h 5040630"/>
              <a:gd name="connsiteX3" fmla="*/ 6572250 w 7943850"/>
              <a:gd name="connsiteY3" fmla="*/ 4960620 h 5040630"/>
              <a:gd name="connsiteX4" fmla="*/ 6137910 w 7943850"/>
              <a:gd name="connsiteY4" fmla="*/ 4937760 h 5040630"/>
              <a:gd name="connsiteX5" fmla="*/ 5966460 w 7943850"/>
              <a:gd name="connsiteY5" fmla="*/ 4937760 h 5040630"/>
              <a:gd name="connsiteX6" fmla="*/ 5760720 w 7943850"/>
              <a:gd name="connsiteY6" fmla="*/ 4880610 h 5040630"/>
              <a:gd name="connsiteX7" fmla="*/ 4652010 w 7943850"/>
              <a:gd name="connsiteY7" fmla="*/ 4880610 h 5040630"/>
              <a:gd name="connsiteX8" fmla="*/ 3680460 w 7943850"/>
              <a:gd name="connsiteY8" fmla="*/ 4834890 h 5040630"/>
              <a:gd name="connsiteX9" fmla="*/ 2891790 w 7943850"/>
              <a:gd name="connsiteY9" fmla="*/ 4823460 h 5040630"/>
              <a:gd name="connsiteX10" fmla="*/ 2240280 w 7943850"/>
              <a:gd name="connsiteY10" fmla="*/ 4800600 h 5040630"/>
              <a:gd name="connsiteX11" fmla="*/ 857250 w 7943850"/>
              <a:gd name="connsiteY11" fmla="*/ 4674870 h 5040630"/>
              <a:gd name="connsiteX12" fmla="*/ 502920 w 7943850"/>
              <a:gd name="connsiteY12" fmla="*/ 4617720 h 5040630"/>
              <a:gd name="connsiteX13" fmla="*/ 251460 w 7943850"/>
              <a:gd name="connsiteY13" fmla="*/ 4434840 h 5040630"/>
              <a:gd name="connsiteX14" fmla="*/ 80010 w 7943850"/>
              <a:gd name="connsiteY14" fmla="*/ 4240530 h 5040630"/>
              <a:gd name="connsiteX15" fmla="*/ 22860 w 7943850"/>
              <a:gd name="connsiteY15" fmla="*/ 3406140 h 5040630"/>
              <a:gd name="connsiteX16" fmla="*/ 0 w 7943850"/>
              <a:gd name="connsiteY16" fmla="*/ 0 h 5040630"/>
              <a:gd name="connsiteX17" fmla="*/ 22860 w 7943850"/>
              <a:gd name="connsiteY17" fmla="*/ 57150 h 5040630"/>
              <a:gd name="connsiteX18" fmla="*/ 57150 w 7943850"/>
              <a:gd name="connsiteY18" fmla="*/ 68580 h 5040630"/>
              <a:gd name="connsiteX19" fmla="*/ 137160 w 7943850"/>
              <a:gd name="connsiteY19" fmla="*/ 674370 h 5040630"/>
              <a:gd name="connsiteX20" fmla="*/ 217170 w 7943850"/>
              <a:gd name="connsiteY20" fmla="*/ 777240 h 5040630"/>
              <a:gd name="connsiteX21" fmla="*/ 262890 w 7943850"/>
              <a:gd name="connsiteY21" fmla="*/ 788670 h 5040630"/>
              <a:gd name="connsiteX22" fmla="*/ 320040 w 7943850"/>
              <a:gd name="connsiteY22" fmla="*/ 925830 h 5040630"/>
              <a:gd name="connsiteX23" fmla="*/ 434340 w 7943850"/>
              <a:gd name="connsiteY23" fmla="*/ 1325880 h 5040630"/>
              <a:gd name="connsiteX24" fmla="*/ 491490 w 7943850"/>
              <a:gd name="connsiteY24" fmla="*/ 1417320 h 5040630"/>
              <a:gd name="connsiteX25" fmla="*/ 617220 w 7943850"/>
              <a:gd name="connsiteY25" fmla="*/ 1805940 h 5040630"/>
              <a:gd name="connsiteX26" fmla="*/ 720090 w 7943850"/>
              <a:gd name="connsiteY26" fmla="*/ 1874520 h 5040630"/>
              <a:gd name="connsiteX27" fmla="*/ 960120 w 7943850"/>
              <a:gd name="connsiteY27" fmla="*/ 2148840 h 5040630"/>
              <a:gd name="connsiteX28" fmla="*/ 1634490 w 7943850"/>
              <a:gd name="connsiteY28" fmla="*/ 3006090 h 5040630"/>
              <a:gd name="connsiteX29" fmla="*/ 2217420 w 7943850"/>
              <a:gd name="connsiteY29" fmla="*/ 3417570 h 5040630"/>
              <a:gd name="connsiteX30" fmla="*/ 3006090 w 7943850"/>
              <a:gd name="connsiteY30" fmla="*/ 3829050 h 5040630"/>
              <a:gd name="connsiteX31" fmla="*/ 3463290 w 7943850"/>
              <a:gd name="connsiteY31" fmla="*/ 3943350 h 5040630"/>
              <a:gd name="connsiteX32" fmla="*/ 4526280 w 7943850"/>
              <a:gd name="connsiteY32" fmla="*/ 3966210 h 5040630"/>
              <a:gd name="connsiteX33" fmla="*/ 5600700 w 7943850"/>
              <a:gd name="connsiteY33" fmla="*/ 4023360 h 5040630"/>
              <a:gd name="connsiteX34" fmla="*/ 5977890 w 7943850"/>
              <a:gd name="connsiteY34" fmla="*/ 4091940 h 5040630"/>
              <a:gd name="connsiteX35" fmla="*/ 6435090 w 7943850"/>
              <a:gd name="connsiteY35" fmla="*/ 4171950 h 5040630"/>
              <a:gd name="connsiteX36" fmla="*/ 7018020 w 7943850"/>
              <a:gd name="connsiteY36" fmla="*/ 4171950 h 5040630"/>
              <a:gd name="connsiteX37" fmla="*/ 7943850 w 7943850"/>
              <a:gd name="connsiteY37" fmla="*/ 4274820 h 504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3850" h="5040630">
                <a:moveTo>
                  <a:pt x="7943850" y="4274820"/>
                </a:moveTo>
                <a:lnTo>
                  <a:pt x="7932420" y="5040630"/>
                </a:lnTo>
                <a:lnTo>
                  <a:pt x="7098030" y="5017770"/>
                </a:lnTo>
                <a:lnTo>
                  <a:pt x="6572250" y="4960620"/>
                </a:lnTo>
                <a:lnTo>
                  <a:pt x="6137910" y="4937760"/>
                </a:lnTo>
                <a:lnTo>
                  <a:pt x="5966460" y="4937760"/>
                </a:lnTo>
                <a:lnTo>
                  <a:pt x="5760720" y="4880610"/>
                </a:lnTo>
                <a:lnTo>
                  <a:pt x="4652010" y="4880610"/>
                </a:lnTo>
                <a:lnTo>
                  <a:pt x="3680460" y="4834890"/>
                </a:lnTo>
                <a:lnTo>
                  <a:pt x="2891790" y="4823460"/>
                </a:lnTo>
                <a:lnTo>
                  <a:pt x="2240280" y="4800600"/>
                </a:lnTo>
                <a:lnTo>
                  <a:pt x="857250" y="4674870"/>
                </a:lnTo>
                <a:lnTo>
                  <a:pt x="502920" y="4617720"/>
                </a:lnTo>
                <a:lnTo>
                  <a:pt x="251460" y="4434840"/>
                </a:lnTo>
                <a:lnTo>
                  <a:pt x="80010" y="4240530"/>
                </a:lnTo>
                <a:lnTo>
                  <a:pt x="22860" y="3406140"/>
                </a:lnTo>
                <a:lnTo>
                  <a:pt x="0" y="0"/>
                </a:lnTo>
                <a:lnTo>
                  <a:pt x="22860" y="57150"/>
                </a:lnTo>
                <a:lnTo>
                  <a:pt x="57150" y="68580"/>
                </a:lnTo>
                <a:lnTo>
                  <a:pt x="137160" y="674370"/>
                </a:lnTo>
                <a:lnTo>
                  <a:pt x="217170" y="777240"/>
                </a:lnTo>
                <a:lnTo>
                  <a:pt x="262890" y="788670"/>
                </a:lnTo>
                <a:lnTo>
                  <a:pt x="320040" y="925830"/>
                </a:lnTo>
                <a:lnTo>
                  <a:pt x="434340" y="1325880"/>
                </a:lnTo>
                <a:lnTo>
                  <a:pt x="491490" y="1417320"/>
                </a:lnTo>
                <a:lnTo>
                  <a:pt x="617220" y="1805940"/>
                </a:lnTo>
                <a:lnTo>
                  <a:pt x="720090" y="1874520"/>
                </a:lnTo>
                <a:lnTo>
                  <a:pt x="960120" y="2148840"/>
                </a:lnTo>
                <a:lnTo>
                  <a:pt x="1634490" y="3006090"/>
                </a:lnTo>
                <a:lnTo>
                  <a:pt x="2217420" y="3417570"/>
                </a:lnTo>
                <a:lnTo>
                  <a:pt x="3006090" y="3829050"/>
                </a:lnTo>
                <a:lnTo>
                  <a:pt x="3463290" y="3943350"/>
                </a:lnTo>
                <a:lnTo>
                  <a:pt x="4526280" y="3966210"/>
                </a:lnTo>
                <a:lnTo>
                  <a:pt x="5600700" y="4023360"/>
                </a:lnTo>
                <a:lnTo>
                  <a:pt x="5977890" y="4091940"/>
                </a:lnTo>
                <a:lnTo>
                  <a:pt x="6435090" y="4171950"/>
                </a:lnTo>
                <a:lnTo>
                  <a:pt x="7018020" y="4171950"/>
                </a:lnTo>
                <a:lnTo>
                  <a:pt x="7943850" y="4274820"/>
                </a:lnTo>
                <a:close/>
              </a:path>
            </a:pathLst>
          </a:custGeom>
          <a:solidFill>
            <a:srgbClr val="2A9FE7">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E424E0C-514F-418B-8A02-F2B8D4DCC743}"/>
              </a:ext>
            </a:extLst>
          </p:cNvPr>
          <p:cNvSpPr txBox="1"/>
          <p:nvPr/>
        </p:nvSpPr>
        <p:spPr>
          <a:xfrm>
            <a:off x="488456" y="99450"/>
            <a:ext cx="4738254" cy="584775"/>
          </a:xfrm>
          <a:prstGeom prst="rect">
            <a:avLst/>
          </a:prstGeom>
          <a:noFill/>
        </p:spPr>
        <p:txBody>
          <a:bodyPr wrap="square" rtlCol="0">
            <a:spAutoFit/>
          </a:bodyPr>
          <a:lstStyle/>
          <a:p>
            <a:pPr marL="0" marR="0" lvl="0" indent="0" algn="l" rtl="0">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Narrow" panose="020B0606020202030204" pitchFamily="34" charset="0"/>
                <a:ea typeface="Calibri"/>
                <a:cs typeface="Calibri"/>
                <a:sym typeface="Calibri"/>
              </a:rPr>
              <a:t>Borland Curve</a:t>
            </a:r>
            <a:endParaRPr lang="en-US" sz="24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22" name="TextBox 21">
            <a:extLst>
              <a:ext uri="{FF2B5EF4-FFF2-40B4-BE49-F238E27FC236}">
                <a16:creationId xmlns:a16="http://schemas.microsoft.com/office/drawing/2014/main" id="{53C33594-F4B0-4DA8-90B2-EEBD0ED866BF}"/>
              </a:ext>
            </a:extLst>
          </p:cNvPr>
          <p:cNvSpPr txBox="1"/>
          <p:nvPr/>
        </p:nvSpPr>
        <p:spPr>
          <a:xfrm>
            <a:off x="2380769" y="846069"/>
            <a:ext cx="64367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B050"/>
                </a:solidFill>
                <a:effectLst/>
                <a:uLnTx/>
                <a:uFillTx/>
                <a:latin typeface="Calibri" panose="020F0502020204030204"/>
                <a:ea typeface="+mn-ea"/>
                <a:cs typeface="+mn-cs"/>
              </a:rPr>
              <a:t>     </a:t>
            </a:r>
          </a:p>
        </p:txBody>
      </p:sp>
      <p:sp>
        <p:nvSpPr>
          <p:cNvPr id="23" name="Rectangle 22">
            <a:extLst>
              <a:ext uri="{FF2B5EF4-FFF2-40B4-BE49-F238E27FC236}">
                <a16:creationId xmlns:a16="http://schemas.microsoft.com/office/drawing/2014/main" id="{B525720B-7403-4CC7-8616-ED5D27A9FC27}"/>
              </a:ext>
            </a:extLst>
          </p:cNvPr>
          <p:cNvSpPr/>
          <p:nvPr/>
        </p:nvSpPr>
        <p:spPr>
          <a:xfrm>
            <a:off x="2557819" y="917310"/>
            <a:ext cx="840259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Arial Nova" panose="020B0504020202020204" pitchFamily="34" charset="0"/>
                <a:ea typeface="+mn-ea"/>
                <a:cs typeface="+mn-cs"/>
              </a:rPr>
              <a:t> *The Markup for Indifferent Client represents a 3.5% (Airport Rate) “FX” markup </a:t>
            </a:r>
          </a:p>
        </p:txBody>
      </p:sp>
      <p:sp>
        <p:nvSpPr>
          <p:cNvPr id="24" name="Rectangle 23">
            <a:extLst>
              <a:ext uri="{FF2B5EF4-FFF2-40B4-BE49-F238E27FC236}">
                <a16:creationId xmlns:a16="http://schemas.microsoft.com/office/drawing/2014/main" id="{386E2393-B396-403A-80F0-C0564B3DB54C}"/>
              </a:ext>
            </a:extLst>
          </p:cNvPr>
          <p:cNvSpPr/>
          <p:nvPr/>
        </p:nvSpPr>
        <p:spPr>
          <a:xfrm>
            <a:off x="2900491" y="4815679"/>
            <a:ext cx="539734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70AD47">
                    <a:lumMod val="75000"/>
                  </a:srgbClr>
                </a:solidFill>
                <a:effectLst/>
                <a:uLnTx/>
                <a:uFillTx/>
                <a:latin typeface="Arial Nova" panose="020B0504020202020204" pitchFamily="34" charset="0"/>
                <a:ea typeface="+mn-ea"/>
                <a:cs typeface="+mn-cs"/>
              </a:rPr>
              <a:t> The shaded area represents a “Cost of Indifference”</a:t>
            </a:r>
          </a:p>
        </p:txBody>
      </p:sp>
      <p:sp>
        <p:nvSpPr>
          <p:cNvPr id="25" name="TextBox 24">
            <a:extLst>
              <a:ext uri="{FF2B5EF4-FFF2-40B4-BE49-F238E27FC236}">
                <a16:creationId xmlns:a16="http://schemas.microsoft.com/office/drawing/2014/main" id="{46AA6A93-949C-4614-9B55-C221F83A50E2}"/>
              </a:ext>
            </a:extLst>
          </p:cNvPr>
          <p:cNvSpPr txBox="1"/>
          <p:nvPr/>
        </p:nvSpPr>
        <p:spPr>
          <a:xfrm>
            <a:off x="7038432" y="2779663"/>
            <a:ext cx="355826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The Borland Fair Price Markup Curve is a representative line based on actual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26" name="TextBox 25">
            <a:extLst>
              <a:ext uri="{FF2B5EF4-FFF2-40B4-BE49-F238E27FC236}">
                <a16:creationId xmlns:a16="http://schemas.microsoft.com/office/drawing/2014/main" id="{086F4055-86EA-4702-816F-461519472A8A}"/>
              </a:ext>
            </a:extLst>
          </p:cNvPr>
          <p:cNvSpPr txBox="1"/>
          <p:nvPr/>
        </p:nvSpPr>
        <p:spPr>
          <a:xfrm>
            <a:off x="3264245" y="2581802"/>
            <a:ext cx="11743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Arial Nova Cond" panose="020B0506020202020204" pitchFamily="34" charset="0"/>
                <a:ea typeface="+mn-ea"/>
                <a:cs typeface="+mn-cs"/>
              </a:rPr>
              <a:t>220 BPs</a:t>
            </a:r>
          </a:p>
        </p:txBody>
      </p:sp>
      <p:sp>
        <p:nvSpPr>
          <p:cNvPr id="27" name="TextBox 26">
            <a:extLst>
              <a:ext uri="{FF2B5EF4-FFF2-40B4-BE49-F238E27FC236}">
                <a16:creationId xmlns:a16="http://schemas.microsoft.com/office/drawing/2014/main" id="{FA356743-9ADF-4C53-9733-0EB67C9153A8}"/>
              </a:ext>
            </a:extLst>
          </p:cNvPr>
          <p:cNvSpPr txBox="1"/>
          <p:nvPr/>
        </p:nvSpPr>
        <p:spPr>
          <a:xfrm>
            <a:off x="8133737" y="4623892"/>
            <a:ext cx="11743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Arial Nova Cond" panose="020B0506020202020204" pitchFamily="34" charset="0"/>
                <a:ea typeface="+mn-ea"/>
                <a:cs typeface="+mn-cs"/>
              </a:rPr>
              <a:t>75 BPs</a:t>
            </a:r>
          </a:p>
        </p:txBody>
      </p:sp>
      <p:sp>
        <p:nvSpPr>
          <p:cNvPr id="28" name="TextBox 27">
            <a:extLst>
              <a:ext uri="{FF2B5EF4-FFF2-40B4-BE49-F238E27FC236}">
                <a16:creationId xmlns:a16="http://schemas.microsoft.com/office/drawing/2014/main" id="{523C8626-82A8-4380-B055-31B3B424F114}"/>
              </a:ext>
            </a:extLst>
          </p:cNvPr>
          <p:cNvSpPr txBox="1"/>
          <p:nvPr/>
        </p:nvSpPr>
        <p:spPr>
          <a:xfrm>
            <a:off x="2636197" y="5020241"/>
            <a:ext cx="11743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Arial Nova Cond" panose="020B0506020202020204" pitchFamily="34" charset="0"/>
                <a:ea typeface="+mn-ea"/>
                <a:cs typeface="+mn-cs"/>
              </a:rPr>
              <a:t>50 BPs</a:t>
            </a:r>
          </a:p>
        </p:txBody>
      </p:sp>
      <p:sp>
        <p:nvSpPr>
          <p:cNvPr id="29" name="TextBox 28">
            <a:extLst>
              <a:ext uri="{FF2B5EF4-FFF2-40B4-BE49-F238E27FC236}">
                <a16:creationId xmlns:a16="http://schemas.microsoft.com/office/drawing/2014/main" id="{C0D0CEF5-F200-410F-9291-E0653E1AAB44}"/>
              </a:ext>
            </a:extLst>
          </p:cNvPr>
          <p:cNvSpPr txBox="1"/>
          <p:nvPr/>
        </p:nvSpPr>
        <p:spPr>
          <a:xfrm>
            <a:off x="3264245" y="5291835"/>
            <a:ext cx="11743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85000"/>
                    <a:lumOff val="15000"/>
                  </a:prstClr>
                </a:solidFill>
                <a:effectLst/>
                <a:uLnTx/>
                <a:uFillTx/>
                <a:latin typeface="Arial Nova Cond" panose="020B0506020202020204" pitchFamily="34" charset="0"/>
                <a:ea typeface="+mn-ea"/>
                <a:cs typeface="+mn-cs"/>
              </a:rPr>
              <a:t>30 BPs</a:t>
            </a:r>
          </a:p>
        </p:txBody>
      </p:sp>
      <p:sp>
        <p:nvSpPr>
          <p:cNvPr id="30" name="Oval 29">
            <a:extLst>
              <a:ext uri="{FF2B5EF4-FFF2-40B4-BE49-F238E27FC236}">
                <a16:creationId xmlns:a16="http://schemas.microsoft.com/office/drawing/2014/main" id="{A207E754-A291-4A4F-B34E-07515441144E}"/>
              </a:ext>
            </a:extLst>
          </p:cNvPr>
          <p:cNvSpPr/>
          <p:nvPr/>
        </p:nvSpPr>
        <p:spPr>
          <a:xfrm>
            <a:off x="2528806" y="5148834"/>
            <a:ext cx="87086" cy="86013"/>
          </a:xfrm>
          <a:prstGeom prst="ellipse">
            <a:avLst/>
          </a:prstGeom>
          <a:solidFill>
            <a:srgbClr val="1230B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E45FB2F-5BA0-44D9-A108-FFA2FF8929D9}"/>
              </a:ext>
            </a:extLst>
          </p:cNvPr>
          <p:cNvSpPr/>
          <p:nvPr/>
        </p:nvSpPr>
        <p:spPr>
          <a:xfrm>
            <a:off x="3200397" y="5476524"/>
            <a:ext cx="87086" cy="86013"/>
          </a:xfrm>
          <a:prstGeom prst="ellipse">
            <a:avLst/>
          </a:prstGeom>
          <a:solidFill>
            <a:srgbClr val="1230B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D23A40EC-9AA9-4B30-B714-ED2C19376710}"/>
              </a:ext>
            </a:extLst>
          </p:cNvPr>
          <p:cNvSpPr/>
          <p:nvPr/>
        </p:nvSpPr>
        <p:spPr>
          <a:xfrm>
            <a:off x="8069889" y="4804609"/>
            <a:ext cx="87086" cy="86013"/>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AAF1191-FC0E-49C7-BD9A-0BD8A2EC55D9}"/>
              </a:ext>
            </a:extLst>
          </p:cNvPr>
          <p:cNvSpPr/>
          <p:nvPr/>
        </p:nvSpPr>
        <p:spPr>
          <a:xfrm>
            <a:off x="3139571" y="2672864"/>
            <a:ext cx="87086" cy="86013"/>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9" name="Google Shape;150;p5" descr="A picture containing text, light&#10;&#10;Description automatically generated">
            <a:extLst>
              <a:ext uri="{FF2B5EF4-FFF2-40B4-BE49-F238E27FC236}">
                <a16:creationId xmlns:a16="http://schemas.microsoft.com/office/drawing/2014/main" id="{C19C3BA5-8980-4B28-9AF0-501DE5C58E5F}"/>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132552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125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35" grpId="0" animBg="1"/>
      <p:bldP spid="23" grpId="0"/>
      <p:bldP spid="24" grpId="0"/>
      <p:bldP spid="25" grpId="0"/>
      <p:bldP spid="26" grpId="0"/>
      <p:bldP spid="27" grpId="0"/>
      <p:bldP spid="28" grpId="0"/>
      <p:bldP spid="29" grpId="0"/>
      <p:bldP spid="30"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p9"/>
          <p:cNvSpPr txBox="1"/>
          <p:nvPr/>
        </p:nvSpPr>
        <p:spPr>
          <a:xfrm>
            <a:off x="3768300" y="2548369"/>
            <a:ext cx="351672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Currencies Involved</a:t>
            </a:r>
            <a:endParaRPr sz="1600" dirty="0">
              <a:solidFill>
                <a:srgbClr val="2879AB"/>
              </a:solidFill>
              <a:latin typeface="Arial Nova" panose="020B0504020202020204" pitchFamily="34" charset="0"/>
            </a:endParaRPr>
          </a:p>
        </p:txBody>
      </p:sp>
      <p:sp>
        <p:nvSpPr>
          <p:cNvPr id="207" name="Google Shape;207;p9"/>
          <p:cNvSpPr/>
          <p:nvPr/>
        </p:nvSpPr>
        <p:spPr>
          <a:xfrm>
            <a:off x="5267293" y="5568270"/>
            <a:ext cx="888037" cy="888057"/>
          </a:xfrm>
          <a:prstGeom prst="ellipse">
            <a:avLst/>
          </a:prstGeom>
          <a:blipFill rotWithShape="1">
            <a:blip r:embed="rId3">
              <a:alphaModFix/>
            </a:blip>
            <a:stretch>
              <a:fillRect/>
            </a:stretch>
          </a:blipFill>
          <a:ln w="3175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9"/>
          <p:cNvSpPr/>
          <p:nvPr/>
        </p:nvSpPr>
        <p:spPr>
          <a:xfrm>
            <a:off x="2720646" y="2305545"/>
            <a:ext cx="888037" cy="888037"/>
          </a:xfrm>
          <a:prstGeom prst="ellipse">
            <a:avLst/>
          </a:prstGeom>
          <a:blipFill rotWithShape="1">
            <a:blip r:embed="rId4">
              <a:alphaModFix/>
            </a:blip>
            <a:stretch>
              <a:fillRect/>
            </a:stretch>
          </a:blipFill>
          <a:ln w="3175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1" name="Google Shape;211;p9"/>
          <p:cNvSpPr/>
          <p:nvPr/>
        </p:nvSpPr>
        <p:spPr>
          <a:xfrm>
            <a:off x="1996745" y="1190240"/>
            <a:ext cx="888037" cy="888037"/>
          </a:xfrm>
          <a:prstGeom prst="ellipse">
            <a:avLst/>
          </a:prstGeom>
          <a:blipFill rotWithShape="1">
            <a:blip r:embed="rId5">
              <a:alphaModFix/>
            </a:blip>
            <a:stretch>
              <a:fillRect/>
            </a:stretch>
          </a:blipFill>
          <a:ln w="3175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9"/>
          <p:cNvSpPr/>
          <p:nvPr/>
        </p:nvSpPr>
        <p:spPr>
          <a:xfrm>
            <a:off x="4386246" y="4443367"/>
            <a:ext cx="888045" cy="888057"/>
          </a:xfrm>
          <a:prstGeom prst="ellipse">
            <a:avLst/>
          </a:prstGeom>
          <a:blipFill rotWithShape="1">
            <a:blip r:embed="rId6">
              <a:alphaModFix/>
            </a:blip>
            <a:stretch>
              <a:fillRect/>
            </a:stretch>
          </a:blipFill>
          <a:ln w="3175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9"/>
          <p:cNvSpPr/>
          <p:nvPr/>
        </p:nvSpPr>
        <p:spPr>
          <a:xfrm>
            <a:off x="3435023" y="3341408"/>
            <a:ext cx="888050" cy="888057"/>
          </a:xfrm>
          <a:prstGeom prst="ellipse">
            <a:avLst/>
          </a:prstGeom>
          <a:blipFill rotWithShape="1">
            <a:blip r:embed="rId7">
              <a:alphaModFix/>
            </a:blip>
            <a:stretch>
              <a:fillRect/>
            </a:stretch>
          </a:blipFill>
          <a:ln w="3175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9"/>
          <p:cNvSpPr txBox="1"/>
          <p:nvPr/>
        </p:nvSpPr>
        <p:spPr>
          <a:xfrm>
            <a:off x="294885" y="287023"/>
            <a:ext cx="628027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effectLst>
                  <a:outerShdw blurRad="38100" dist="38100" dir="2700000" algn="tl">
                    <a:srgbClr val="000000">
                      <a:alpha val="43137"/>
                    </a:srgbClr>
                  </a:outerShdw>
                </a:effectLst>
                <a:latin typeface="Arial Narrow" panose="020B0606020202030204" pitchFamily="34" charset="0"/>
                <a:ea typeface="Calibri"/>
                <a:cs typeface="Calibri"/>
                <a:sym typeface="Calibri"/>
              </a:rPr>
              <a:t>How are FX Markups Determined?</a:t>
            </a:r>
            <a:endParaRPr sz="2400" dirty="0">
              <a:effectLst>
                <a:outerShdw blurRad="38100" dist="38100" dir="2700000" algn="tl">
                  <a:srgbClr val="000000">
                    <a:alpha val="43137"/>
                  </a:srgbClr>
                </a:outerShdw>
              </a:effectLst>
              <a:latin typeface="Arial Narrow" panose="020B0606020202030204" pitchFamily="34" charset="0"/>
            </a:endParaRPr>
          </a:p>
        </p:txBody>
      </p:sp>
      <p:sp>
        <p:nvSpPr>
          <p:cNvPr id="215" name="Google Shape;215;p9"/>
          <p:cNvSpPr txBox="1"/>
          <p:nvPr/>
        </p:nvSpPr>
        <p:spPr>
          <a:xfrm>
            <a:off x="3044400" y="1433064"/>
            <a:ext cx="327053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Size of Transaction</a:t>
            </a:r>
            <a:endParaRPr sz="1600" dirty="0">
              <a:solidFill>
                <a:srgbClr val="2879AB"/>
              </a:solidFill>
              <a:latin typeface="Arial Nova" panose="020B0504020202020204" pitchFamily="34" charset="0"/>
            </a:endParaRPr>
          </a:p>
        </p:txBody>
      </p:sp>
      <p:sp>
        <p:nvSpPr>
          <p:cNvPr id="217" name="Google Shape;217;p9"/>
          <p:cNvSpPr txBox="1"/>
          <p:nvPr/>
        </p:nvSpPr>
        <p:spPr>
          <a:xfrm>
            <a:off x="4482675" y="3585401"/>
            <a:ext cx="460094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Method of Trade Execution</a:t>
            </a:r>
            <a:endParaRPr sz="1600" dirty="0">
              <a:solidFill>
                <a:srgbClr val="2879AB"/>
              </a:solidFill>
              <a:latin typeface="Arial Nova" panose="020B0504020202020204" pitchFamily="34" charset="0"/>
            </a:endParaRPr>
          </a:p>
        </p:txBody>
      </p:sp>
      <p:sp>
        <p:nvSpPr>
          <p:cNvPr id="218" name="Google Shape;218;p9"/>
          <p:cNvSpPr txBox="1"/>
          <p:nvPr/>
        </p:nvSpPr>
        <p:spPr>
          <a:xfrm>
            <a:off x="5433900" y="4687360"/>
            <a:ext cx="391802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Client Sophistication</a:t>
            </a:r>
            <a:endParaRPr sz="1600" dirty="0">
              <a:solidFill>
                <a:srgbClr val="2879AB"/>
              </a:solidFill>
              <a:latin typeface="Arial Nova" panose="020B0504020202020204" pitchFamily="34" charset="0"/>
            </a:endParaRPr>
          </a:p>
        </p:txBody>
      </p:sp>
      <p:sp>
        <p:nvSpPr>
          <p:cNvPr id="219" name="Google Shape;219;p9"/>
          <p:cNvSpPr txBox="1"/>
          <p:nvPr/>
        </p:nvSpPr>
        <p:spPr>
          <a:xfrm>
            <a:off x="6314939" y="5789319"/>
            <a:ext cx="361945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Market Transparency</a:t>
            </a:r>
            <a:endParaRPr sz="1600" dirty="0">
              <a:solidFill>
                <a:srgbClr val="2879AB"/>
              </a:solidFill>
              <a:latin typeface="Arial Nova" panose="020B0504020202020204" pitchFamily="34" charset="0"/>
            </a:endParaRPr>
          </a:p>
        </p:txBody>
      </p:sp>
      <p:pic>
        <p:nvPicPr>
          <p:cNvPr id="14" name="Google Shape;150;p5" descr="A picture containing text, light&#10;&#10;Description automatically generated">
            <a:extLst>
              <a:ext uri="{FF2B5EF4-FFF2-40B4-BE49-F238E27FC236}">
                <a16:creationId xmlns:a16="http://schemas.microsoft.com/office/drawing/2014/main" id="{82E83D74-E8AB-46B2-B200-B030AD04757C}"/>
              </a:ext>
            </a:extLst>
          </p:cNvPr>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155687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07" grpId="0" animBg="1"/>
      <p:bldP spid="210" grpId="0" animBg="1"/>
      <p:bldP spid="211" grpId="0" animBg="1"/>
      <p:bldP spid="212" grpId="0" animBg="1"/>
      <p:bldP spid="213" grpId="0" animBg="1"/>
      <p:bldP spid="215" grpId="0"/>
      <p:bldP spid="217" grpId="0"/>
      <p:bldP spid="218" grpId="0"/>
      <p:bldP spid="2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p:nvPr/>
        </p:nvSpPr>
        <p:spPr>
          <a:xfrm>
            <a:off x="593766" y="369334"/>
            <a:ext cx="383652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3200" b="1" dirty="0">
                <a:latin typeface="Arial Narrow" panose="020B0606020202030204" pitchFamily="34" charset="0"/>
                <a:cs typeface="Calibri"/>
                <a:sym typeface="Calibri"/>
              </a:rPr>
              <a:t>Reviewing FX Costs</a:t>
            </a:r>
            <a:endParaRPr sz="2400" dirty="0">
              <a:latin typeface="Arial Narrow" panose="020B0606020202030204" pitchFamily="34" charset="0"/>
            </a:endParaRPr>
          </a:p>
        </p:txBody>
      </p:sp>
      <p:sp>
        <p:nvSpPr>
          <p:cNvPr id="248" name="Google Shape;248;p12"/>
          <p:cNvSpPr/>
          <p:nvPr/>
        </p:nvSpPr>
        <p:spPr>
          <a:xfrm>
            <a:off x="4248452" y="750831"/>
            <a:ext cx="3431026" cy="3431026"/>
          </a:xfrm>
          <a:prstGeom prst="ellipse">
            <a:avLst/>
          </a:prstGeom>
          <a:blipFill dpi="0" rotWithShape="1">
            <a:blip r:embed="rId3">
              <a:alphaModFix amt="67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2"/>
          <p:cNvSpPr/>
          <p:nvPr/>
        </p:nvSpPr>
        <p:spPr>
          <a:xfrm>
            <a:off x="2823716" y="2955175"/>
            <a:ext cx="3431026" cy="3373483"/>
          </a:xfrm>
          <a:prstGeom prst="ellipse">
            <a:avLst/>
          </a:prstGeom>
          <a:blipFill dpi="0" rotWithShape="1">
            <a:blip r:embed="rId4">
              <a:alphaModFix amt="67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2"/>
          <p:cNvSpPr/>
          <p:nvPr/>
        </p:nvSpPr>
        <p:spPr>
          <a:xfrm>
            <a:off x="5564250" y="2983382"/>
            <a:ext cx="3431026" cy="3431026"/>
          </a:xfrm>
          <a:prstGeom prst="ellipse">
            <a:avLst/>
          </a:prstGeom>
          <a:blipFill dpi="0" rotWithShape="1">
            <a:blip r:embed="rId5">
              <a:alphaModFix amt="67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2"/>
          <p:cNvSpPr txBox="1"/>
          <p:nvPr/>
        </p:nvSpPr>
        <p:spPr>
          <a:xfrm>
            <a:off x="4248452" y="1929434"/>
            <a:ext cx="3443078" cy="58473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TRANSPARENCY</a:t>
            </a:r>
            <a:endParaRPr sz="1200" dirty="0">
              <a:solidFill>
                <a:srgbClr val="2879AB"/>
              </a:solidFill>
              <a:latin typeface="Arial Nova" panose="020B0504020202020204" pitchFamily="34" charset="0"/>
            </a:endParaRPr>
          </a:p>
          <a:p>
            <a:pPr marL="0" marR="0" lvl="0" indent="0" algn="ctr" rtl="0">
              <a:spcBef>
                <a:spcPts val="0"/>
              </a:spcBef>
              <a:spcAft>
                <a:spcPts val="0"/>
              </a:spcAft>
              <a:buNone/>
            </a:pPr>
            <a:r>
              <a:rPr lang="en-US" sz="1100" b="1" dirty="0">
                <a:solidFill>
                  <a:srgbClr val="2879AB"/>
                </a:solidFill>
                <a:latin typeface="Arial Nova" panose="020B0504020202020204" pitchFamily="34" charset="0"/>
                <a:ea typeface="Avenir"/>
                <a:cs typeface="Avenir"/>
                <a:sym typeface="Avenir"/>
              </a:rPr>
              <a:t>(BACKTESTING &amp; BENCHMARKING)</a:t>
            </a:r>
            <a:endParaRPr sz="1200" b="1" dirty="0">
              <a:solidFill>
                <a:srgbClr val="2879AB"/>
              </a:solidFill>
              <a:latin typeface="Arial Nova" panose="020B0504020202020204" pitchFamily="34" charset="0"/>
              <a:ea typeface="Avenir"/>
              <a:cs typeface="Avenir"/>
              <a:sym typeface="Avenir"/>
            </a:endParaRPr>
          </a:p>
        </p:txBody>
      </p:sp>
      <p:sp>
        <p:nvSpPr>
          <p:cNvPr id="252" name="Google Shape;252;p12"/>
          <p:cNvSpPr txBox="1"/>
          <p:nvPr/>
        </p:nvSpPr>
        <p:spPr>
          <a:xfrm>
            <a:off x="2823716" y="4416740"/>
            <a:ext cx="2392031"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NEGOTIATING</a:t>
            </a:r>
            <a:endParaRPr sz="1200" dirty="0">
              <a:solidFill>
                <a:srgbClr val="2879AB"/>
              </a:solidFill>
              <a:latin typeface="Arial Nova" panose="020B0504020202020204" pitchFamily="34" charset="0"/>
            </a:endParaRPr>
          </a:p>
        </p:txBody>
      </p:sp>
      <p:sp>
        <p:nvSpPr>
          <p:cNvPr id="253" name="Google Shape;253;p12"/>
          <p:cNvSpPr txBox="1"/>
          <p:nvPr/>
        </p:nvSpPr>
        <p:spPr>
          <a:xfrm>
            <a:off x="7173165" y="4416740"/>
            <a:ext cx="1822111"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AUDITING</a:t>
            </a:r>
            <a:endParaRPr sz="1200" dirty="0">
              <a:solidFill>
                <a:srgbClr val="2879AB"/>
              </a:solidFill>
              <a:latin typeface="Arial Nova" panose="020B0504020202020204" pitchFamily="34" charset="0"/>
            </a:endParaRPr>
          </a:p>
        </p:txBody>
      </p:sp>
      <p:sp>
        <p:nvSpPr>
          <p:cNvPr id="254" name="Google Shape;254;p12"/>
          <p:cNvSpPr txBox="1"/>
          <p:nvPr/>
        </p:nvSpPr>
        <p:spPr>
          <a:xfrm>
            <a:off x="9296419" y="1566269"/>
            <a:ext cx="235265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2879AB"/>
                </a:solidFill>
                <a:latin typeface="Arial Nova" panose="020B0504020202020204" pitchFamily="34" charset="0"/>
                <a:ea typeface="Avenir"/>
                <a:cs typeface="Avenir"/>
                <a:sym typeface="Avenir"/>
              </a:rPr>
              <a:t>Consistent, lower FX costs</a:t>
            </a:r>
            <a:endParaRPr sz="2000" dirty="0">
              <a:solidFill>
                <a:srgbClr val="2879AB"/>
              </a:solidFill>
              <a:latin typeface="Arial Nova" panose="020B0504020202020204" pitchFamily="34" charset="0"/>
            </a:endParaRPr>
          </a:p>
        </p:txBody>
      </p:sp>
      <p:cxnSp>
        <p:nvCxnSpPr>
          <p:cNvPr id="255" name="Google Shape;255;p12"/>
          <p:cNvCxnSpPr>
            <a:cxnSpLocks/>
          </p:cNvCxnSpPr>
          <p:nvPr/>
        </p:nvCxnSpPr>
        <p:spPr>
          <a:xfrm flipH="1">
            <a:off x="6096000" y="2042541"/>
            <a:ext cx="3153048" cy="1773713"/>
          </a:xfrm>
          <a:prstGeom prst="straightConnector1">
            <a:avLst/>
          </a:prstGeom>
          <a:noFill/>
          <a:ln w="57150" cap="flat" cmpd="sng">
            <a:solidFill>
              <a:srgbClr val="2879AB"/>
            </a:solidFill>
            <a:prstDash val="solid"/>
            <a:miter lim="800000"/>
            <a:headEnd type="none" w="sm" len="sm"/>
            <a:tailEnd type="triangle" w="med" len="med"/>
          </a:ln>
        </p:spPr>
      </p:cxnSp>
      <p:sp>
        <p:nvSpPr>
          <p:cNvPr id="5" name="Freeform: Shape 4">
            <a:extLst>
              <a:ext uri="{FF2B5EF4-FFF2-40B4-BE49-F238E27FC236}">
                <a16:creationId xmlns:a16="http://schemas.microsoft.com/office/drawing/2014/main" id="{F279BA2F-5D0E-4909-BCA2-8120E2306FF5}"/>
              </a:ext>
            </a:extLst>
          </p:cNvPr>
          <p:cNvSpPr/>
          <p:nvPr/>
        </p:nvSpPr>
        <p:spPr>
          <a:xfrm>
            <a:off x="5622131" y="3564937"/>
            <a:ext cx="632611" cy="645127"/>
          </a:xfrm>
          <a:custGeom>
            <a:avLst/>
            <a:gdLst>
              <a:gd name="connsiteX0" fmla="*/ 271462 w 535781"/>
              <a:gd name="connsiteY0" fmla="*/ 0 h 535781"/>
              <a:gd name="connsiteX1" fmla="*/ 173831 w 535781"/>
              <a:gd name="connsiteY1" fmla="*/ 138113 h 535781"/>
              <a:gd name="connsiteX2" fmla="*/ 109537 w 535781"/>
              <a:gd name="connsiteY2" fmla="*/ 264319 h 535781"/>
              <a:gd name="connsiteX3" fmla="*/ 40481 w 535781"/>
              <a:gd name="connsiteY3" fmla="*/ 411956 h 535781"/>
              <a:gd name="connsiteX4" fmla="*/ 0 w 535781"/>
              <a:gd name="connsiteY4" fmla="*/ 504825 h 535781"/>
              <a:gd name="connsiteX5" fmla="*/ 104775 w 535781"/>
              <a:gd name="connsiteY5" fmla="*/ 521494 h 535781"/>
              <a:gd name="connsiteX6" fmla="*/ 190500 w 535781"/>
              <a:gd name="connsiteY6" fmla="*/ 531019 h 535781"/>
              <a:gd name="connsiteX7" fmla="*/ 280987 w 535781"/>
              <a:gd name="connsiteY7" fmla="*/ 533400 h 535781"/>
              <a:gd name="connsiteX8" fmla="*/ 373856 w 535781"/>
              <a:gd name="connsiteY8" fmla="*/ 535781 h 535781"/>
              <a:gd name="connsiteX9" fmla="*/ 466725 w 535781"/>
              <a:gd name="connsiteY9" fmla="*/ 528638 h 535781"/>
              <a:gd name="connsiteX10" fmla="*/ 535781 w 535781"/>
              <a:gd name="connsiteY10" fmla="*/ 521494 h 535781"/>
              <a:gd name="connsiteX11" fmla="*/ 492919 w 535781"/>
              <a:gd name="connsiteY11" fmla="*/ 411956 h 535781"/>
              <a:gd name="connsiteX12" fmla="*/ 450056 w 535781"/>
              <a:gd name="connsiteY12" fmla="*/ 307181 h 535781"/>
              <a:gd name="connsiteX13" fmla="*/ 385762 w 535781"/>
              <a:gd name="connsiteY13" fmla="*/ 188119 h 535781"/>
              <a:gd name="connsiteX14" fmla="*/ 321469 w 535781"/>
              <a:gd name="connsiteY14" fmla="*/ 80963 h 535781"/>
              <a:gd name="connsiteX15" fmla="*/ 271462 w 535781"/>
              <a:gd name="connsiteY15" fmla="*/ 0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5781" h="535781">
                <a:moveTo>
                  <a:pt x="271462" y="0"/>
                </a:moveTo>
                <a:lnTo>
                  <a:pt x="173831" y="138113"/>
                </a:lnTo>
                <a:lnTo>
                  <a:pt x="109537" y="264319"/>
                </a:lnTo>
                <a:lnTo>
                  <a:pt x="40481" y="411956"/>
                </a:lnTo>
                <a:lnTo>
                  <a:pt x="0" y="504825"/>
                </a:lnTo>
                <a:lnTo>
                  <a:pt x="104775" y="521494"/>
                </a:lnTo>
                <a:lnTo>
                  <a:pt x="190500" y="531019"/>
                </a:lnTo>
                <a:lnTo>
                  <a:pt x="280987" y="533400"/>
                </a:lnTo>
                <a:lnTo>
                  <a:pt x="373856" y="535781"/>
                </a:lnTo>
                <a:lnTo>
                  <a:pt x="466725" y="528638"/>
                </a:lnTo>
                <a:lnTo>
                  <a:pt x="535781" y="521494"/>
                </a:lnTo>
                <a:lnTo>
                  <a:pt x="492919" y="411956"/>
                </a:lnTo>
                <a:lnTo>
                  <a:pt x="450056" y="307181"/>
                </a:lnTo>
                <a:lnTo>
                  <a:pt x="385762" y="188119"/>
                </a:lnTo>
                <a:lnTo>
                  <a:pt x="321469" y="80963"/>
                </a:lnTo>
                <a:lnTo>
                  <a:pt x="271462" y="0"/>
                </a:lnTo>
                <a:close/>
              </a:path>
            </a:pathLst>
          </a:custGeom>
          <a:solidFill>
            <a:srgbClr val="287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150;p5" descr="A picture containing text, light&#10;&#10;Description automatically generated">
            <a:extLst>
              <a:ext uri="{FF2B5EF4-FFF2-40B4-BE49-F238E27FC236}">
                <a16:creationId xmlns:a16="http://schemas.microsoft.com/office/drawing/2014/main" id="{B03F88A5-EC82-4D19-8A63-A0F2780D5577}"/>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20594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 calcmode="lin" valueType="num">
                                      <p:cBhvr additive="base">
                                        <p:cTn id="10" dur="500"/>
                                        <p:tgtEl>
                                          <p:spTgt spid="251"/>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anim calcmode="lin" valueType="num">
                                      <p:cBhvr additive="base">
                                        <p:cTn id="15" dur="500"/>
                                        <p:tgtEl>
                                          <p:spTgt spid="249"/>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52"/>
                                        </p:tgtEl>
                                        <p:attrNameLst>
                                          <p:attrName>style.visibility</p:attrName>
                                        </p:attrNameLst>
                                      </p:cBhvr>
                                      <p:to>
                                        <p:strVal val="visible"/>
                                      </p:to>
                                    </p:set>
                                    <p:anim calcmode="lin" valueType="num">
                                      <p:cBhvr additive="base">
                                        <p:cTn id="18"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anim calcmode="lin" valueType="num">
                                      <p:cBhvr additive="base">
                                        <p:cTn id="23" dur="500"/>
                                        <p:tgtEl>
                                          <p:spTgt spid="25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3"/>
                                        </p:tgtEl>
                                        <p:attrNameLst>
                                          <p:attrName>style.visibility</p:attrName>
                                        </p:attrNameLst>
                                      </p:cBhvr>
                                      <p:to>
                                        <p:strVal val="visible"/>
                                      </p:to>
                                    </p:set>
                                    <p:anim calcmode="lin" valueType="num">
                                      <p:cBhvr additive="base">
                                        <p:cTn id="26" dur="500"/>
                                        <p:tgtEl>
                                          <p:spTgt spid="2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fade">
                                      <p:cBhvr>
                                        <p:cTn id="31" dur="500"/>
                                        <p:tgtEl>
                                          <p:spTgt spid="254"/>
                                        </p:tgtEl>
                                      </p:cBhvr>
                                    </p:animEffect>
                                  </p:childTnLst>
                                </p:cTn>
                              </p:par>
                              <p:par>
                                <p:cTn id="32" presetID="10" presetClass="entr" presetSubtype="0" fill="hold" nodeType="withEffect">
                                  <p:stCondLst>
                                    <p:cond delay="0"/>
                                  </p:stCondLst>
                                  <p:childTnLst>
                                    <p:set>
                                      <p:cBhvr>
                                        <p:cTn id="33" dur="1" fill="hold">
                                          <p:stCondLst>
                                            <p:cond delay="0"/>
                                          </p:stCondLst>
                                        </p:cTn>
                                        <p:tgtEl>
                                          <p:spTgt spid="255"/>
                                        </p:tgtEl>
                                        <p:attrNameLst>
                                          <p:attrName>style.visibility</p:attrName>
                                        </p:attrNameLst>
                                      </p:cBhvr>
                                      <p:to>
                                        <p:strVal val="visible"/>
                                      </p:to>
                                    </p:set>
                                    <p:animEffect transition="in" filter="fade">
                                      <p:cBhvr>
                                        <p:cTn id="34" dur="500"/>
                                        <p:tgtEl>
                                          <p:spTgt spid="25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31" name="Google Shape;231;p10"/>
          <p:cNvSpPr txBox="1"/>
          <p:nvPr/>
        </p:nvSpPr>
        <p:spPr>
          <a:xfrm>
            <a:off x="8483998" y="4803764"/>
            <a:ext cx="345155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Companies who use a multi-bank competitive </a:t>
            </a:r>
          </a:p>
          <a:p>
            <a:pPr marL="0" marR="0" lvl="0" indent="0" algn="ct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bid structure</a:t>
            </a:r>
            <a:endParaRPr dirty="0">
              <a:solidFill>
                <a:srgbClr val="2879AB"/>
              </a:solidFill>
              <a:latin typeface="Arial Nova" panose="020B0504020202020204" pitchFamily="34" charset="0"/>
            </a:endParaRPr>
          </a:p>
        </p:txBody>
      </p:sp>
      <p:sp>
        <p:nvSpPr>
          <p:cNvPr id="232" name="Google Shape;232;p10"/>
          <p:cNvSpPr txBox="1"/>
          <p:nvPr/>
        </p:nvSpPr>
        <p:spPr>
          <a:xfrm>
            <a:off x="753849" y="5005257"/>
            <a:ext cx="277692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“Indifferent” Clients</a:t>
            </a:r>
            <a:endParaRPr dirty="0">
              <a:solidFill>
                <a:srgbClr val="2879AB"/>
              </a:solidFill>
              <a:latin typeface="Arial Nova" panose="020B0504020202020204" pitchFamily="34" charset="0"/>
            </a:endParaRPr>
          </a:p>
        </p:txBody>
      </p:sp>
      <p:sp>
        <p:nvSpPr>
          <p:cNvPr id="227" name="Google Shape;227;p10"/>
          <p:cNvSpPr/>
          <p:nvPr/>
        </p:nvSpPr>
        <p:spPr>
          <a:xfrm>
            <a:off x="753849" y="1876927"/>
            <a:ext cx="2776928" cy="2728217"/>
          </a:xfrm>
          <a:prstGeom prst="ellipse">
            <a:avLst/>
          </a:prstGeom>
          <a:blipFill rotWithShape="1">
            <a:blip r:embed="rId3">
              <a:alphaModFix/>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10"/>
          <p:cNvSpPr txBox="1"/>
          <p:nvPr/>
        </p:nvSpPr>
        <p:spPr>
          <a:xfrm>
            <a:off x="249880" y="502530"/>
            <a:ext cx="689509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3200" b="1" i="0" u="none" strike="noStrike" cap="none" dirty="0">
                <a:solidFill>
                  <a:srgbClr val="000000"/>
                </a:solidFill>
                <a:effectLst>
                  <a:outerShdw blurRad="38100" dist="38100" dir="2700000" algn="tl">
                    <a:srgbClr val="000000">
                      <a:alpha val="43137"/>
                    </a:srgbClr>
                  </a:outerShdw>
                </a:effectLst>
                <a:latin typeface="Arial Narrow" panose="020B0606020202030204" pitchFamily="34" charset="0"/>
                <a:ea typeface="Calibri"/>
                <a:cs typeface="Calibri"/>
                <a:sym typeface="Calibri"/>
              </a:rPr>
              <a:t>Who Benefits From an FX Rate Review?</a:t>
            </a:r>
            <a:endParaRPr sz="2400" dirty="0">
              <a:effectLst>
                <a:outerShdw blurRad="38100" dist="38100" dir="2700000" algn="tl">
                  <a:srgbClr val="000000">
                    <a:alpha val="43137"/>
                  </a:srgbClr>
                </a:outerShdw>
              </a:effectLst>
              <a:latin typeface="Arial Narrow" panose="020B0606020202030204" pitchFamily="34" charset="0"/>
            </a:endParaRPr>
          </a:p>
        </p:txBody>
      </p:sp>
      <p:sp>
        <p:nvSpPr>
          <p:cNvPr id="230" name="Google Shape;230;p10"/>
          <p:cNvSpPr txBox="1"/>
          <p:nvPr/>
        </p:nvSpPr>
        <p:spPr>
          <a:xfrm>
            <a:off x="4499387" y="4993352"/>
            <a:ext cx="3353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2879AB"/>
                </a:solidFill>
                <a:latin typeface="Arial Nova" panose="020B0504020202020204" pitchFamily="34" charset="0"/>
                <a:ea typeface="Avenir"/>
                <a:cs typeface="Avenir"/>
                <a:sym typeface="Avenir"/>
              </a:rPr>
              <a:t>Global Subsidiaries</a:t>
            </a:r>
            <a:endParaRPr dirty="0">
              <a:solidFill>
                <a:srgbClr val="2879AB"/>
              </a:solidFill>
              <a:latin typeface="Arial Nova" panose="020B0504020202020204" pitchFamily="34" charset="0"/>
            </a:endParaRPr>
          </a:p>
        </p:txBody>
      </p:sp>
      <p:sp>
        <p:nvSpPr>
          <p:cNvPr id="228" name="Google Shape;228;p10"/>
          <p:cNvSpPr/>
          <p:nvPr/>
        </p:nvSpPr>
        <p:spPr>
          <a:xfrm>
            <a:off x="8821309" y="1876927"/>
            <a:ext cx="2776928" cy="2737762"/>
          </a:xfrm>
          <a:prstGeom prst="ellipse">
            <a:avLst/>
          </a:prstGeom>
          <a:blipFill rotWithShape="1">
            <a:blip r:embed="rId4">
              <a:alphaModFix/>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0"/>
          <p:cNvSpPr/>
          <p:nvPr/>
        </p:nvSpPr>
        <p:spPr>
          <a:xfrm>
            <a:off x="4659698" y="1876927"/>
            <a:ext cx="2776928" cy="2728217"/>
          </a:xfrm>
          <a:prstGeom prst="ellipse">
            <a:avLst/>
          </a:prstGeom>
          <a:blipFill rotWithShape="1">
            <a:blip r:embed="rId5">
              <a:alphaModFix/>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Google Shape;150;p5" descr="A picture containing text, light&#10;&#10;Description automatically generated">
            <a:extLst>
              <a:ext uri="{FF2B5EF4-FFF2-40B4-BE49-F238E27FC236}">
                <a16:creationId xmlns:a16="http://schemas.microsoft.com/office/drawing/2014/main" id="{3D977B06-0CA3-449E-89B8-76BF97F8DEF2}"/>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extLst>
      <p:ext uri="{BB962C8B-B14F-4D97-AF65-F5344CB8AC3E}">
        <p14:creationId xmlns:p14="http://schemas.microsoft.com/office/powerpoint/2010/main" val="799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anim calcmode="lin" valueType="num">
                                      <p:cBhvr>
                                        <p:cTn id="8" dur="1000" fill="hold"/>
                                        <p:tgtEl>
                                          <p:spTgt spid="228"/>
                                        </p:tgtEl>
                                        <p:attrNameLst>
                                          <p:attrName>ppt_x</p:attrName>
                                        </p:attrNameLst>
                                      </p:cBhvr>
                                      <p:tavLst>
                                        <p:tav tm="0">
                                          <p:val>
                                            <p:strVal val="#ppt_x"/>
                                          </p:val>
                                        </p:tav>
                                        <p:tav tm="100000">
                                          <p:val>
                                            <p:strVal val="#ppt_x"/>
                                          </p:val>
                                        </p:tav>
                                      </p:tavLst>
                                    </p:anim>
                                    <p:anim calcmode="lin" valueType="num">
                                      <p:cBhvr>
                                        <p:cTn id="9" dur="1000" fill="hold"/>
                                        <p:tgtEl>
                                          <p:spTgt spid="2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7"/>
                                        </p:tgtEl>
                                        <p:attrNameLst>
                                          <p:attrName>style.visibility</p:attrName>
                                        </p:attrNameLst>
                                      </p:cBhvr>
                                      <p:to>
                                        <p:strVal val="visible"/>
                                      </p:to>
                                    </p:set>
                                    <p:animEffect transition="in" filter="fade">
                                      <p:cBhvr>
                                        <p:cTn id="12" dur="1000"/>
                                        <p:tgtEl>
                                          <p:spTgt spid="227"/>
                                        </p:tgtEl>
                                      </p:cBhvr>
                                    </p:animEffect>
                                    <p:anim calcmode="lin" valueType="num">
                                      <p:cBhvr>
                                        <p:cTn id="13" dur="1000" fill="hold"/>
                                        <p:tgtEl>
                                          <p:spTgt spid="227"/>
                                        </p:tgtEl>
                                        <p:attrNameLst>
                                          <p:attrName>ppt_x</p:attrName>
                                        </p:attrNameLst>
                                      </p:cBhvr>
                                      <p:tavLst>
                                        <p:tav tm="0">
                                          <p:val>
                                            <p:strVal val="#ppt_x"/>
                                          </p:val>
                                        </p:tav>
                                        <p:tav tm="100000">
                                          <p:val>
                                            <p:strVal val="#ppt_x"/>
                                          </p:val>
                                        </p:tav>
                                      </p:tavLst>
                                    </p:anim>
                                    <p:anim calcmode="lin" valueType="num">
                                      <p:cBhvr>
                                        <p:cTn id="14" dur="1000" fill="hold"/>
                                        <p:tgtEl>
                                          <p:spTgt spid="2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9"/>
                                        </p:tgtEl>
                                        <p:attrNameLst>
                                          <p:attrName>style.visibility</p:attrName>
                                        </p:attrNameLst>
                                      </p:cBhvr>
                                      <p:to>
                                        <p:strVal val="visible"/>
                                      </p:to>
                                    </p:set>
                                    <p:animEffect transition="in" filter="fade">
                                      <p:cBhvr>
                                        <p:cTn id="17" dur="1000"/>
                                        <p:tgtEl>
                                          <p:spTgt spid="229"/>
                                        </p:tgtEl>
                                      </p:cBhvr>
                                    </p:animEffect>
                                    <p:anim calcmode="lin" valueType="num">
                                      <p:cBhvr>
                                        <p:cTn id="18" dur="1000" fill="hold"/>
                                        <p:tgtEl>
                                          <p:spTgt spid="229"/>
                                        </p:tgtEl>
                                        <p:attrNameLst>
                                          <p:attrName>ppt_x</p:attrName>
                                        </p:attrNameLst>
                                      </p:cBhvr>
                                      <p:tavLst>
                                        <p:tav tm="0">
                                          <p:val>
                                            <p:strVal val="#ppt_x"/>
                                          </p:val>
                                        </p:tav>
                                        <p:tav tm="100000">
                                          <p:val>
                                            <p:strVal val="#ppt_x"/>
                                          </p:val>
                                        </p:tav>
                                      </p:tavLst>
                                    </p:anim>
                                    <p:anim calcmode="lin" valueType="num">
                                      <p:cBhvr>
                                        <p:cTn id="19" dur="1000" fill="hold"/>
                                        <p:tgtEl>
                                          <p:spTgt spid="22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1000"/>
                                        <p:tgtEl>
                                          <p:spTgt spid="231"/>
                                        </p:tgtEl>
                                      </p:cBhvr>
                                    </p:animEffect>
                                    <p:anim calcmode="lin" valueType="num">
                                      <p:cBhvr>
                                        <p:cTn id="23" dur="1000" fill="hold"/>
                                        <p:tgtEl>
                                          <p:spTgt spid="231"/>
                                        </p:tgtEl>
                                        <p:attrNameLst>
                                          <p:attrName>ppt_x</p:attrName>
                                        </p:attrNameLst>
                                      </p:cBhvr>
                                      <p:tavLst>
                                        <p:tav tm="0">
                                          <p:val>
                                            <p:strVal val="#ppt_x"/>
                                          </p:val>
                                        </p:tav>
                                        <p:tav tm="100000">
                                          <p:val>
                                            <p:strVal val="#ppt_x"/>
                                          </p:val>
                                        </p:tav>
                                      </p:tavLst>
                                    </p:anim>
                                    <p:anim calcmode="lin" valueType="num">
                                      <p:cBhvr>
                                        <p:cTn id="24" dur="1000" fill="hold"/>
                                        <p:tgtEl>
                                          <p:spTgt spid="23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1000"/>
                                        <p:tgtEl>
                                          <p:spTgt spid="232"/>
                                        </p:tgtEl>
                                      </p:cBhvr>
                                    </p:animEffect>
                                    <p:anim calcmode="lin" valueType="num">
                                      <p:cBhvr>
                                        <p:cTn id="28" dur="1000" fill="hold"/>
                                        <p:tgtEl>
                                          <p:spTgt spid="232"/>
                                        </p:tgtEl>
                                        <p:attrNameLst>
                                          <p:attrName>ppt_x</p:attrName>
                                        </p:attrNameLst>
                                      </p:cBhvr>
                                      <p:tavLst>
                                        <p:tav tm="0">
                                          <p:val>
                                            <p:strVal val="#ppt_x"/>
                                          </p:val>
                                        </p:tav>
                                        <p:tav tm="100000">
                                          <p:val>
                                            <p:strVal val="#ppt_x"/>
                                          </p:val>
                                        </p:tav>
                                      </p:tavLst>
                                    </p:anim>
                                    <p:anim calcmode="lin" valueType="num">
                                      <p:cBhvr>
                                        <p:cTn id="29" dur="1000" fill="hold"/>
                                        <p:tgtEl>
                                          <p:spTgt spid="23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30"/>
                                        </p:tgtEl>
                                        <p:attrNameLst>
                                          <p:attrName>style.visibility</p:attrName>
                                        </p:attrNameLst>
                                      </p:cBhvr>
                                      <p:to>
                                        <p:strVal val="visible"/>
                                      </p:to>
                                    </p:set>
                                    <p:animEffect transition="in" filter="fade">
                                      <p:cBhvr>
                                        <p:cTn id="32" dur="1000"/>
                                        <p:tgtEl>
                                          <p:spTgt spid="230"/>
                                        </p:tgtEl>
                                      </p:cBhvr>
                                    </p:animEffect>
                                    <p:anim calcmode="lin" valueType="num">
                                      <p:cBhvr>
                                        <p:cTn id="33" dur="1000" fill="hold"/>
                                        <p:tgtEl>
                                          <p:spTgt spid="230"/>
                                        </p:tgtEl>
                                        <p:attrNameLst>
                                          <p:attrName>ppt_x</p:attrName>
                                        </p:attrNameLst>
                                      </p:cBhvr>
                                      <p:tavLst>
                                        <p:tav tm="0">
                                          <p:val>
                                            <p:strVal val="#ppt_x"/>
                                          </p:val>
                                        </p:tav>
                                        <p:tav tm="100000">
                                          <p:val>
                                            <p:strVal val="#ppt_x"/>
                                          </p:val>
                                        </p:tav>
                                      </p:tavLst>
                                    </p:anim>
                                    <p:anim calcmode="lin" valueType="num">
                                      <p:cBhvr>
                                        <p:cTn id="34" dur="1000" fill="hold"/>
                                        <p:tgtEl>
                                          <p:spTgt spid="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232" grpId="0"/>
      <p:bldP spid="227" grpId="0" animBg="1"/>
      <p:bldP spid="230" grpId="0"/>
      <p:bldP spid="228" grpId="0" animBg="1"/>
      <p:bldP spid="2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3" name="Google Shape;293;p16"/>
          <p:cNvSpPr txBox="1">
            <a:spLocks noGrp="1"/>
          </p:cNvSpPr>
          <p:nvPr>
            <p:ph type="title"/>
          </p:nvPr>
        </p:nvSpPr>
        <p:spPr>
          <a:xfrm>
            <a:off x="6720214" y="3912317"/>
            <a:ext cx="4365653"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2A9FE7"/>
              </a:buClr>
              <a:buSzPts val="4400"/>
              <a:buFont typeface="Calibri"/>
              <a:buNone/>
            </a:pP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CASE STUDIES</a:t>
            </a:r>
            <a:endParaRPr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pic>
        <p:nvPicPr>
          <p:cNvPr id="7" name="Google Shape;150;p5" descr="A picture containing text, light&#10;&#10;Description automatically generated">
            <a:extLst>
              <a:ext uri="{FF2B5EF4-FFF2-40B4-BE49-F238E27FC236}">
                <a16:creationId xmlns:a16="http://schemas.microsoft.com/office/drawing/2014/main" id="{D184A567-B7C7-44B9-B1A7-C60CC8C65052}"/>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pic>
        <p:nvPicPr>
          <p:cNvPr id="8" name="Picture 7">
            <a:extLst>
              <a:ext uri="{FF2B5EF4-FFF2-40B4-BE49-F238E27FC236}">
                <a16:creationId xmlns:a16="http://schemas.microsoft.com/office/drawing/2014/main" id="{2A957343-E465-4728-81EE-50CF7F5F177A}"/>
              </a:ext>
            </a:extLst>
          </p:cNvPr>
          <p:cNvPicPr>
            <a:picLocks noChangeAspect="1"/>
          </p:cNvPicPr>
          <p:nvPr/>
        </p:nvPicPr>
        <p:blipFill rotWithShape="1">
          <a:blip r:embed="rId5" cstate="email">
            <a:alphaModFix/>
            <a:extLst>
              <a:ext uri="{BEBA8EAE-BF5A-486C-A8C5-ECC9F3942E4B}">
                <a14:imgProps xmlns:a14="http://schemas.microsoft.com/office/drawing/2010/main">
                  <a14:imgLayer r:embed="rId6">
                    <a14:imgEffect>
                      <a14:sharpenSoften amount="-27000"/>
                    </a14:imgEffect>
                    <a14:imgEffect>
                      <a14:colorTemperature colorTemp="6215"/>
                    </a14:imgEffect>
                  </a14:imgLayer>
                </a14:imgProps>
              </a:ext>
              <a:ext uri="{28A0092B-C50C-407E-A947-70E740481C1C}">
                <a14:useLocalDpi xmlns:a14="http://schemas.microsoft.com/office/drawing/2010/main"/>
              </a:ext>
            </a:extLst>
          </a:blip>
          <a:srcRect b="21030"/>
          <a:stretch/>
        </p:blipFill>
        <p:spPr>
          <a:xfrm>
            <a:off x="-66746" y="0"/>
            <a:ext cx="6343721" cy="6858000"/>
          </a:xfrm>
          <a:prstGeom prst="rect">
            <a:avLst/>
          </a:prstGeom>
        </p:spPr>
      </p:pic>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7"/>
          <p:cNvSpPr txBox="1"/>
          <p:nvPr/>
        </p:nvSpPr>
        <p:spPr>
          <a:xfrm>
            <a:off x="593766" y="325553"/>
            <a:ext cx="604181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2400" b="1" i="0" u="none" strike="noStrike" cap="none" dirty="0">
                <a:solidFill>
                  <a:srgbClr val="000000"/>
                </a:solidFill>
                <a:latin typeface="Arial Narrow" panose="020B0606020202030204" pitchFamily="34" charset="0"/>
                <a:ea typeface="Calibri"/>
                <a:cs typeface="Calibri"/>
                <a:sym typeface="Calibri"/>
              </a:rPr>
              <a:t>Case 1a: Lower FX Markups – Mid-Market</a:t>
            </a:r>
            <a:endParaRPr sz="1800" dirty="0">
              <a:latin typeface="Arial Narrow" panose="020B0606020202030204" pitchFamily="34" charset="0"/>
            </a:endParaRPr>
          </a:p>
        </p:txBody>
      </p:sp>
      <p:sp>
        <p:nvSpPr>
          <p:cNvPr id="304" name="Google Shape;304;p17"/>
          <p:cNvSpPr txBox="1"/>
          <p:nvPr/>
        </p:nvSpPr>
        <p:spPr>
          <a:xfrm>
            <a:off x="114052" y="5929640"/>
            <a:ext cx="911515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000000"/>
                </a:solidFill>
                <a:latin typeface="Arial Nova" panose="020B0504020202020204" pitchFamily="34" charset="0"/>
                <a:ea typeface="Calibri"/>
                <a:cs typeface="Calibri"/>
                <a:sym typeface="Calibri"/>
              </a:rPr>
              <a:t>FOOTNOTES:</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A </a:t>
            </a:r>
            <a:r>
              <a:rPr lang="en-US" sz="1050" b="1" dirty="0">
                <a:solidFill>
                  <a:srgbClr val="000000"/>
                </a:solidFill>
                <a:latin typeface="Arial Nova" panose="020B0504020202020204" pitchFamily="34" charset="0"/>
                <a:ea typeface="Calibri"/>
                <a:cs typeface="Calibri"/>
                <a:sym typeface="Calibri"/>
              </a:rPr>
              <a:t>Foreign Exchange Rate Integrity</a:t>
            </a:r>
            <a:r>
              <a:rPr lang="en-US" sz="1050" b="1" dirty="0">
                <a:solidFill>
                  <a:srgbClr val="000000"/>
                </a:solidFill>
                <a:latin typeface="Calibri" panose="020F0502020204030204" pitchFamily="34" charset="0"/>
                <a:ea typeface="Calibri"/>
                <a:cs typeface="Calibri" panose="020F0502020204030204" pitchFamily="34" charset="0"/>
                <a:sym typeface="Calibri"/>
              </a:rPr>
              <a:t>®</a:t>
            </a:r>
            <a:r>
              <a:rPr lang="en-US" sz="1050" b="1" dirty="0">
                <a:solidFill>
                  <a:srgbClr val="000000"/>
                </a:solidFill>
                <a:latin typeface="Arial Nova" panose="020B0504020202020204" pitchFamily="34" charset="0"/>
                <a:ea typeface="Calibri"/>
                <a:cs typeface="Calibri"/>
                <a:sym typeface="Calibri"/>
              </a:rPr>
              <a:t> </a:t>
            </a:r>
            <a:r>
              <a:rPr lang="en-US" sz="1050" dirty="0">
                <a:solidFill>
                  <a:srgbClr val="000000"/>
                </a:solidFill>
                <a:latin typeface="Arial Nova" panose="020B0504020202020204" pitchFamily="34" charset="0"/>
                <a:ea typeface="Calibri"/>
                <a:cs typeface="Calibri"/>
                <a:sym typeface="Calibri"/>
              </a:rPr>
              <a:t>Review found markups at 318 BPs and excess FX costs of more than $54,000/year.</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Data Analytics and Coaching led to a lower markup agreement at 50 BP.</a:t>
            </a:r>
            <a:endParaRPr sz="1800" dirty="0">
              <a:latin typeface="Arial Nova" panose="020B0504020202020204" pitchFamily="34" charset="0"/>
            </a:endParaRPr>
          </a:p>
          <a:p>
            <a:pPr marL="171450" marR="0" lvl="0" indent="-171450" algn="l" rtl="0">
              <a:spcBef>
                <a:spcPts val="0"/>
              </a:spcBef>
              <a:spcAft>
                <a:spcPts val="0"/>
              </a:spcAft>
              <a:buClr>
                <a:srgbClr val="000000"/>
              </a:buClr>
              <a:buSzPts val="900"/>
              <a:buFont typeface="Calibri"/>
              <a:buChar char="-"/>
            </a:pPr>
            <a:r>
              <a:rPr lang="en-US" sz="1050" dirty="0">
                <a:solidFill>
                  <a:srgbClr val="000000"/>
                </a:solidFill>
                <a:latin typeface="Arial Nova" panose="020B0504020202020204" pitchFamily="34" charset="0"/>
                <a:ea typeface="Calibri"/>
                <a:cs typeface="Calibri"/>
                <a:sym typeface="Calibri"/>
              </a:rPr>
              <a:t>Given this new agreement, the Middle Market Company’s FX costs reduced to approximately $10,000/year on a $2,000,000 annual FX flow.</a:t>
            </a:r>
            <a:endParaRPr sz="1800" dirty="0">
              <a:latin typeface="Arial Nova" panose="020B0504020202020204" pitchFamily="34" charset="0"/>
            </a:endParaRPr>
          </a:p>
        </p:txBody>
      </p:sp>
      <p:grpSp>
        <p:nvGrpSpPr>
          <p:cNvPr id="35" name="Group 34">
            <a:extLst>
              <a:ext uri="{FF2B5EF4-FFF2-40B4-BE49-F238E27FC236}">
                <a16:creationId xmlns:a16="http://schemas.microsoft.com/office/drawing/2014/main" id="{38FB66DB-AD70-45EA-91A0-3CBEC8A5ECC2}"/>
              </a:ext>
            </a:extLst>
          </p:cNvPr>
          <p:cNvGrpSpPr/>
          <p:nvPr/>
        </p:nvGrpSpPr>
        <p:grpSpPr>
          <a:xfrm>
            <a:off x="264731" y="1389230"/>
            <a:ext cx="6703227" cy="4449093"/>
            <a:chOff x="264731" y="1389230"/>
            <a:chExt cx="6703227" cy="4449093"/>
          </a:xfrm>
        </p:grpSpPr>
        <p:pic>
          <p:nvPicPr>
            <p:cNvPr id="4" name="Picture 3">
              <a:extLst>
                <a:ext uri="{FF2B5EF4-FFF2-40B4-BE49-F238E27FC236}">
                  <a16:creationId xmlns:a16="http://schemas.microsoft.com/office/drawing/2014/main" id="{DF222530-3FF4-4D53-9675-3314CB4A1195}"/>
                </a:ext>
              </a:extLst>
            </p:cNvPr>
            <p:cNvPicPr>
              <a:picLocks noChangeAspect="1"/>
            </p:cNvPicPr>
            <p:nvPr/>
          </p:nvPicPr>
          <p:blipFill rotWithShape="1">
            <a:blip r:embed="rId3"/>
            <a:srcRect r="36469"/>
            <a:stretch/>
          </p:blipFill>
          <p:spPr>
            <a:xfrm>
              <a:off x="264731" y="1389230"/>
              <a:ext cx="6703227" cy="4449093"/>
            </a:xfrm>
            <a:prstGeom prst="rect">
              <a:avLst/>
            </a:prstGeom>
          </p:spPr>
        </p:pic>
        <p:sp>
          <p:nvSpPr>
            <p:cNvPr id="6" name="TextBox 5">
              <a:extLst>
                <a:ext uri="{FF2B5EF4-FFF2-40B4-BE49-F238E27FC236}">
                  <a16:creationId xmlns:a16="http://schemas.microsoft.com/office/drawing/2014/main" id="{BDDCADC2-E121-4E58-B878-BAA0DB41110A}"/>
                </a:ext>
              </a:extLst>
            </p:cNvPr>
            <p:cNvSpPr txBox="1"/>
            <p:nvPr/>
          </p:nvSpPr>
          <p:spPr>
            <a:xfrm>
              <a:off x="1600200" y="5468770"/>
              <a:ext cx="4495800" cy="307777"/>
            </a:xfrm>
            <a:prstGeom prst="rect">
              <a:avLst/>
            </a:prstGeom>
            <a:solidFill>
              <a:schemeClr val="lt1"/>
            </a:solidFill>
          </p:spPr>
          <p:txBody>
            <a:bodyPr wrap="square" rtlCol="0">
              <a:spAutoFit/>
            </a:bodyPr>
            <a:lstStyle/>
            <a:p>
              <a:pPr algn="ctr"/>
              <a:r>
                <a:rPr lang="en-US" dirty="0">
                  <a:solidFill>
                    <a:srgbClr val="2879AB"/>
                  </a:solidFill>
                  <a:latin typeface="Arial Nova" panose="020B0504020202020204" pitchFamily="34" charset="0"/>
                </a:rPr>
                <a:t>Prior to a </a:t>
              </a:r>
              <a:r>
                <a:rPr lang="en-US" b="1" dirty="0">
                  <a:solidFill>
                    <a:srgbClr val="2879AB"/>
                  </a:solidFill>
                  <a:latin typeface="Arial Nova" panose="020B0504020202020204" pitchFamily="34" charset="0"/>
                </a:rPr>
                <a:t>Foreign Exchange Rate Integrity</a:t>
              </a:r>
              <a:r>
                <a:rPr lang="en-US" b="1" dirty="0">
                  <a:solidFill>
                    <a:srgbClr val="2879AB"/>
                  </a:solidFill>
                  <a:latin typeface="Calibri" panose="020F0502020204030204" pitchFamily="34" charset="0"/>
                  <a:cs typeface="Calibri" panose="020F0502020204030204" pitchFamily="34" charset="0"/>
                </a:rPr>
                <a:t>®</a:t>
              </a:r>
              <a:r>
                <a:rPr lang="en-US" b="1" dirty="0">
                  <a:solidFill>
                    <a:srgbClr val="2879AB"/>
                  </a:solidFill>
                  <a:latin typeface="Arial Nova" panose="020B0504020202020204" pitchFamily="34" charset="0"/>
                </a:rPr>
                <a:t> </a:t>
              </a:r>
              <a:r>
                <a:rPr lang="en-US" dirty="0">
                  <a:solidFill>
                    <a:srgbClr val="2879AB"/>
                  </a:solidFill>
                  <a:latin typeface="Arial Nova" panose="020B0504020202020204" pitchFamily="34" charset="0"/>
                </a:rPr>
                <a:t>Review</a:t>
              </a:r>
            </a:p>
          </p:txBody>
        </p:sp>
      </p:grpSp>
      <p:grpSp>
        <p:nvGrpSpPr>
          <p:cNvPr id="11" name="Group 10">
            <a:extLst>
              <a:ext uri="{FF2B5EF4-FFF2-40B4-BE49-F238E27FC236}">
                <a16:creationId xmlns:a16="http://schemas.microsoft.com/office/drawing/2014/main" id="{4D3C09E1-473F-4911-8FA4-982EDBE14863}"/>
              </a:ext>
            </a:extLst>
          </p:cNvPr>
          <p:cNvGrpSpPr/>
          <p:nvPr/>
        </p:nvGrpSpPr>
        <p:grpSpPr>
          <a:xfrm>
            <a:off x="6599618" y="1389230"/>
            <a:ext cx="4222709" cy="4457361"/>
            <a:chOff x="6599618" y="1389230"/>
            <a:chExt cx="4222709" cy="4457361"/>
          </a:xfrm>
        </p:grpSpPr>
        <p:pic>
          <p:nvPicPr>
            <p:cNvPr id="5" name="Picture 4">
              <a:extLst>
                <a:ext uri="{FF2B5EF4-FFF2-40B4-BE49-F238E27FC236}">
                  <a16:creationId xmlns:a16="http://schemas.microsoft.com/office/drawing/2014/main" id="{27E0F37B-ABCE-4B79-8AC9-822B9BE6E713}"/>
                </a:ext>
              </a:extLst>
            </p:cNvPr>
            <p:cNvPicPr>
              <a:picLocks noChangeAspect="1"/>
            </p:cNvPicPr>
            <p:nvPr/>
          </p:nvPicPr>
          <p:blipFill rotWithShape="1">
            <a:blip r:embed="rId3"/>
            <a:srcRect l="63537"/>
            <a:stretch/>
          </p:blipFill>
          <p:spPr>
            <a:xfrm>
              <a:off x="6967958" y="1389230"/>
              <a:ext cx="3854369" cy="4457361"/>
            </a:xfrm>
            <a:prstGeom prst="rect">
              <a:avLst/>
            </a:prstGeom>
          </p:spPr>
        </p:pic>
        <p:sp>
          <p:nvSpPr>
            <p:cNvPr id="37" name="TextBox 36">
              <a:extLst>
                <a:ext uri="{FF2B5EF4-FFF2-40B4-BE49-F238E27FC236}">
                  <a16:creationId xmlns:a16="http://schemas.microsoft.com/office/drawing/2014/main" id="{410B9DA9-7277-4B5A-8191-C79BC4B84CA6}"/>
                </a:ext>
              </a:extLst>
            </p:cNvPr>
            <p:cNvSpPr txBox="1"/>
            <p:nvPr/>
          </p:nvSpPr>
          <p:spPr>
            <a:xfrm>
              <a:off x="6599618" y="5477793"/>
              <a:ext cx="4222709" cy="307777"/>
            </a:xfrm>
            <a:prstGeom prst="rect">
              <a:avLst/>
            </a:prstGeom>
            <a:solidFill>
              <a:schemeClr val="lt1"/>
            </a:solidFill>
          </p:spPr>
          <p:txBody>
            <a:bodyPr wrap="square" rtlCol="0">
              <a:spAutoFit/>
            </a:bodyPr>
            <a:lstStyle/>
            <a:p>
              <a:pPr algn="ctr"/>
              <a:r>
                <a:rPr lang="en-US" dirty="0">
                  <a:solidFill>
                    <a:srgbClr val="2879AB"/>
                  </a:solidFill>
                  <a:latin typeface="Arial Nova" panose="020B0504020202020204" pitchFamily="34" charset="0"/>
                </a:rPr>
                <a:t>After a </a:t>
              </a:r>
              <a:r>
                <a:rPr lang="en-US" b="1" dirty="0">
                  <a:solidFill>
                    <a:srgbClr val="2879AB"/>
                  </a:solidFill>
                  <a:latin typeface="Arial Nova" panose="020B0504020202020204" pitchFamily="34" charset="0"/>
                </a:rPr>
                <a:t>Foreign Exchange Rate Integrity</a:t>
              </a:r>
              <a:r>
                <a:rPr lang="en-US" b="1" dirty="0">
                  <a:solidFill>
                    <a:srgbClr val="2879AB"/>
                  </a:solidFill>
                  <a:latin typeface="Calibri" panose="020F0502020204030204" pitchFamily="34" charset="0"/>
                  <a:cs typeface="Calibri" panose="020F0502020204030204" pitchFamily="34" charset="0"/>
                </a:rPr>
                <a:t>®</a:t>
              </a:r>
              <a:r>
                <a:rPr lang="en-US" b="1" dirty="0">
                  <a:solidFill>
                    <a:srgbClr val="2879AB"/>
                  </a:solidFill>
                  <a:latin typeface="Arial Nova" panose="020B0504020202020204" pitchFamily="34" charset="0"/>
                </a:rPr>
                <a:t> </a:t>
              </a:r>
              <a:r>
                <a:rPr lang="en-US" dirty="0">
                  <a:solidFill>
                    <a:srgbClr val="2879AB"/>
                  </a:solidFill>
                  <a:latin typeface="Arial Nova" panose="020B0504020202020204" pitchFamily="34" charset="0"/>
                </a:rPr>
                <a:t>Review</a:t>
              </a:r>
            </a:p>
          </p:txBody>
        </p:sp>
        <p:cxnSp>
          <p:nvCxnSpPr>
            <p:cNvPr id="9" name="Straight Arrow Connector 8">
              <a:extLst>
                <a:ext uri="{FF2B5EF4-FFF2-40B4-BE49-F238E27FC236}">
                  <a16:creationId xmlns:a16="http://schemas.microsoft.com/office/drawing/2014/main" id="{B77DC79C-F417-4DA7-A406-9E0EB3A588EE}"/>
                </a:ext>
              </a:extLst>
            </p:cNvPr>
            <p:cNvCxnSpPr/>
            <p:nvPr/>
          </p:nvCxnSpPr>
          <p:spPr>
            <a:xfrm>
              <a:off x="6977483" y="4238625"/>
              <a:ext cx="375817" cy="0"/>
            </a:xfrm>
            <a:prstGeom prst="straightConnector1">
              <a:avLst/>
            </a:prstGeom>
            <a:ln w="44450">
              <a:solidFill>
                <a:srgbClr val="306EA5"/>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Google Shape;150;p5" descr="A picture containing text, light&#10;&#10;Description automatically generated">
            <a:extLst>
              <a:ext uri="{FF2B5EF4-FFF2-40B4-BE49-F238E27FC236}">
                <a16:creationId xmlns:a16="http://schemas.microsoft.com/office/drawing/2014/main" id="{19C02F0D-5495-4DF6-8899-C9C6E3A8456B}"/>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11222154" y="6264232"/>
            <a:ext cx="781778" cy="4308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4"/>
                                        </p:tgtEl>
                                        <p:attrNameLst>
                                          <p:attrName>style.visibility</p:attrName>
                                        </p:attrNameLst>
                                      </p:cBhvr>
                                      <p:to>
                                        <p:strVal val="visible"/>
                                      </p:to>
                                    </p:set>
                                    <p:animEffect transition="in" filter="fade">
                                      <p:cBhvr>
                                        <p:cTn id="1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17805</TotalTime>
  <Words>1559</Words>
  <Application>Microsoft Office PowerPoint</Application>
  <PresentationFormat>Widescreen</PresentationFormat>
  <Paragraphs>167</Paragraphs>
  <Slides>14</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Arial Narrow</vt:lpstr>
      <vt:lpstr>Arial Nova</vt:lpstr>
      <vt:lpstr>Arial Nova Cond</vt:lpstr>
      <vt:lpstr>Arial Nova Light</vt:lpstr>
      <vt:lpstr>Avenir</vt:lpstr>
      <vt:lpstr>Calibri</vt:lpstr>
      <vt:lpstr>Calibri Light</vt:lpstr>
      <vt:lpstr>Cambria</vt:lpstr>
      <vt:lpstr>Office Theme</vt:lpstr>
      <vt:lpstr>1_Office Theme</vt:lpstr>
      <vt:lpstr>The Future of Integrity and Data Analytics in Foreign Exchange</vt:lpstr>
      <vt:lpstr>PowerPoint Presentation</vt:lpstr>
      <vt:lpstr>PowerPoint Presentation</vt:lpstr>
      <vt:lpstr>PowerPoint Presentation</vt:lpstr>
      <vt:lpstr>PowerPoint Presentation</vt:lpstr>
      <vt:lpstr>PowerPoint Presentation</vt:lpstr>
      <vt:lpstr>PowerPoint Presentation</vt:lpstr>
      <vt:lpstr>CASE STUDIES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Integrity and Data Analytics in Foreign Exchange</dc:title>
  <dc:creator>Ed Davis III</dc:creator>
  <cp:lastModifiedBy>Paola Gasca</cp:lastModifiedBy>
  <cp:revision>5</cp:revision>
  <dcterms:created xsi:type="dcterms:W3CDTF">2021-08-22T02:30:33Z</dcterms:created>
  <dcterms:modified xsi:type="dcterms:W3CDTF">2021-11-12T21:28:30Z</dcterms:modified>
</cp:coreProperties>
</file>